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66" r:id="rId2"/>
    <p:sldId id="284" r:id="rId3"/>
    <p:sldId id="258" r:id="rId4"/>
    <p:sldId id="267" r:id="rId5"/>
    <p:sldId id="259" r:id="rId6"/>
    <p:sldId id="261" r:id="rId7"/>
    <p:sldId id="268" r:id="rId8"/>
    <p:sldId id="269" r:id="rId9"/>
    <p:sldId id="270" r:id="rId10"/>
    <p:sldId id="271" r:id="rId11"/>
    <p:sldId id="272" r:id="rId12"/>
    <p:sldId id="273" r:id="rId13"/>
    <p:sldId id="262" r:id="rId14"/>
    <p:sldId id="260" r:id="rId15"/>
    <p:sldId id="286" r:id="rId16"/>
    <p:sldId id="287" r:id="rId17"/>
    <p:sldId id="288" r:id="rId18"/>
    <p:sldId id="289" r:id="rId19"/>
    <p:sldId id="290" r:id="rId20"/>
    <p:sldId id="285" r:id="rId21"/>
    <p:sldId id="291" r:id="rId22"/>
    <p:sldId id="292" r:id="rId23"/>
    <p:sldId id="263" r:id="rId24"/>
    <p:sldId id="274" r:id="rId25"/>
    <p:sldId id="275" r:id="rId26"/>
    <p:sldId id="276" r:id="rId27"/>
    <p:sldId id="277" r:id="rId28"/>
    <p:sldId id="278" r:id="rId29"/>
    <p:sldId id="279" r:id="rId30"/>
    <p:sldId id="280" r:id="rId31"/>
    <p:sldId id="282" r:id="rId32"/>
    <p:sldId id="283" r:id="rId33"/>
    <p:sldId id="265" r:id="rId34"/>
  </p:sldIdLst>
  <p:sldSz cx="18288000" cy="10287000"/>
  <p:notesSz cx="6858000" cy="9144000"/>
  <p:embeddedFontLst>
    <p:embeddedFont>
      <p:font typeface="Arial Black" panose="020B0A04020102020204" pitchFamily="34" charset="0"/>
      <p:bold r:id="rId36"/>
    </p:embeddedFont>
    <p:embeddedFont>
      <p:font typeface="Eras Bold ITC" panose="020B0907030504020204" pitchFamily="34" charset="0"/>
      <p:regular r:id="rId37"/>
    </p:embeddedFont>
    <p:embeddedFont>
      <p:font typeface="HK Grotesk" panose="020B0604020202020204" charset="0"/>
      <p:regular r:id="rId38"/>
    </p:embeddedFont>
    <p:embeddedFont>
      <p:font typeface="Loubag" panose="020B0604020202020204" charset="0"/>
      <p:regular r:id="rId39"/>
    </p:embeddedFont>
    <p:embeddedFont>
      <p:font typeface="Lucida Calligraphy" panose="03010101010101010101" pitchFamily="66"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AE0"/>
    <a:srgbClr val="16A980"/>
    <a:srgbClr val="2C69A5"/>
    <a:srgbClr val="71C4A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CE4662-DFF3-400F-9E31-922B15E92E8D}" type="datetimeFigureOut">
              <a:rPr lang="en-US" smtClean="0"/>
              <a:t>2024-10-26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034875-C9D4-445B-A6F4-4C9BFDB1219C}" type="slidenum">
              <a:rPr lang="en-US" smtClean="0"/>
              <a:t>‹#›</a:t>
            </a:fld>
            <a:endParaRPr lang="en-US"/>
          </a:p>
        </p:txBody>
      </p:sp>
    </p:spTree>
    <p:extLst>
      <p:ext uri="{BB962C8B-B14F-4D97-AF65-F5344CB8AC3E}">
        <p14:creationId xmlns:p14="http://schemas.microsoft.com/office/powerpoint/2010/main" val="256118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34875-C9D4-445B-A6F4-4C9BFDB1219C}" type="slidenum">
              <a:rPr lang="en-US" smtClean="0"/>
              <a:t>10</a:t>
            </a:fld>
            <a:endParaRPr lang="en-US"/>
          </a:p>
        </p:txBody>
      </p:sp>
    </p:spTree>
    <p:extLst>
      <p:ext uri="{BB962C8B-B14F-4D97-AF65-F5344CB8AC3E}">
        <p14:creationId xmlns:p14="http://schemas.microsoft.com/office/powerpoint/2010/main" val="951297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2FE6F-B112-F016-BC99-3EDF87929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C84A3-ABAE-1807-0DDA-16C730830D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B82756-5FB8-333E-2328-739FCF037D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EB9E5A-4CB5-5DAD-687B-0A8C22B6939B}"/>
              </a:ext>
            </a:extLst>
          </p:cNvPr>
          <p:cNvSpPr>
            <a:spLocks noGrp="1"/>
          </p:cNvSpPr>
          <p:nvPr>
            <p:ph type="sldNum" sz="quarter" idx="5"/>
          </p:nvPr>
        </p:nvSpPr>
        <p:spPr/>
        <p:txBody>
          <a:bodyPr/>
          <a:lstStyle/>
          <a:p>
            <a:fld id="{62034875-C9D4-445B-A6F4-4C9BFDB1219C}" type="slidenum">
              <a:rPr lang="en-US" smtClean="0"/>
              <a:t>11</a:t>
            </a:fld>
            <a:endParaRPr lang="en-US"/>
          </a:p>
        </p:txBody>
      </p:sp>
    </p:spTree>
    <p:extLst>
      <p:ext uri="{BB962C8B-B14F-4D97-AF65-F5344CB8AC3E}">
        <p14:creationId xmlns:p14="http://schemas.microsoft.com/office/powerpoint/2010/main" val="353920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38CBE-1EED-4522-A773-03F868251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16CCD7-6905-4E06-2690-42D96F814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0BF58-AD29-52D1-5F40-F7898BCCA3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E54999-E765-1735-7943-94BFCC39A635}"/>
              </a:ext>
            </a:extLst>
          </p:cNvPr>
          <p:cNvSpPr>
            <a:spLocks noGrp="1"/>
          </p:cNvSpPr>
          <p:nvPr>
            <p:ph type="sldNum" sz="quarter" idx="5"/>
          </p:nvPr>
        </p:nvSpPr>
        <p:spPr/>
        <p:txBody>
          <a:bodyPr/>
          <a:lstStyle/>
          <a:p>
            <a:fld id="{62034875-C9D4-445B-A6F4-4C9BFDB1219C}" type="slidenum">
              <a:rPr lang="en-US" smtClean="0"/>
              <a:t>12</a:t>
            </a:fld>
            <a:endParaRPr lang="en-US"/>
          </a:p>
        </p:txBody>
      </p:sp>
    </p:spTree>
    <p:extLst>
      <p:ext uri="{BB962C8B-B14F-4D97-AF65-F5344CB8AC3E}">
        <p14:creationId xmlns:p14="http://schemas.microsoft.com/office/powerpoint/2010/main" val="1779443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2024-10-26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2024-10-26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2024-10-26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2024-10-26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2024-10-26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2024-10-26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2024-10-26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2024-10-26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2024-10-26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2024-10-26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2024-10-26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2024-10-26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891DF0E0-40A5-1455-4230-903A528E5DCC}"/>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8880CB39-19C5-9481-ABBE-A7BDBD04C7D9}"/>
              </a:ext>
            </a:extLst>
          </p:cNvPr>
          <p:cNvSpPr txBox="1"/>
          <p:nvPr/>
        </p:nvSpPr>
        <p:spPr>
          <a:xfrm>
            <a:off x="685800" y="6738798"/>
            <a:ext cx="8877300" cy="3013517"/>
          </a:xfrm>
          <a:prstGeom prst="rect">
            <a:avLst/>
          </a:prstGeom>
        </p:spPr>
        <p:txBody>
          <a:bodyPr wrap="square" lIns="0" tIns="0" rIns="0" bIns="0" rtlCol="0" anchor="t">
            <a:spAutoFit/>
          </a:bodyPr>
          <a:lstStyle/>
          <a:p>
            <a:pPr algn="l">
              <a:lnSpc>
                <a:spcPts val="11481"/>
              </a:lnSpc>
            </a:pPr>
            <a:r>
              <a:rPr lang="en-US" sz="11597" dirty="0">
                <a:solidFill>
                  <a:srgbClr val="16A980"/>
                </a:solidFill>
                <a:latin typeface="Loubag"/>
                <a:ea typeface="Loubag"/>
                <a:cs typeface="Loubag"/>
                <a:sym typeface="Loubag"/>
              </a:rPr>
              <a:t>Project</a:t>
            </a:r>
          </a:p>
          <a:p>
            <a:pPr algn="l">
              <a:lnSpc>
                <a:spcPts val="11481"/>
              </a:lnSpc>
            </a:pPr>
            <a:r>
              <a:rPr lang="en-US" sz="11597" dirty="0">
                <a:solidFill>
                  <a:srgbClr val="2C69A5"/>
                </a:solidFill>
                <a:latin typeface="Loubag"/>
                <a:ea typeface="Loubag"/>
                <a:cs typeface="Loubag"/>
                <a:sym typeface="Loubag"/>
              </a:rPr>
              <a:t>Graduation</a:t>
            </a:r>
          </a:p>
        </p:txBody>
      </p:sp>
      <p:sp>
        <p:nvSpPr>
          <p:cNvPr id="17" name="AutoShape 17">
            <a:extLst>
              <a:ext uri="{FF2B5EF4-FFF2-40B4-BE49-F238E27FC236}">
                <a16:creationId xmlns:a16="http://schemas.microsoft.com/office/drawing/2014/main" id="{D96CEA1F-F420-1465-0F76-D6E227F3B191}"/>
              </a:ext>
            </a:extLst>
          </p:cNvPr>
          <p:cNvSpPr/>
          <p:nvPr/>
        </p:nvSpPr>
        <p:spPr>
          <a:xfrm flipV="1">
            <a:off x="0" y="9779511"/>
            <a:ext cx="18296991" cy="0"/>
          </a:xfrm>
          <a:prstGeom prst="line">
            <a:avLst/>
          </a:prstGeom>
          <a:ln w="38100" cap="flat">
            <a:solidFill>
              <a:srgbClr val="837164"/>
            </a:solidFill>
            <a:prstDash val="solid"/>
            <a:headEnd type="none" w="sm" len="sm"/>
            <a:tailEnd type="none" w="sm" len="sm"/>
          </a:ln>
        </p:spPr>
      </p:sp>
      <p:sp>
        <p:nvSpPr>
          <p:cNvPr id="19" name="TextBox 18">
            <a:extLst>
              <a:ext uri="{FF2B5EF4-FFF2-40B4-BE49-F238E27FC236}">
                <a16:creationId xmlns:a16="http://schemas.microsoft.com/office/drawing/2014/main" id="{4F3C00DB-D973-9E60-1EE5-B04ECD1963BC}"/>
              </a:ext>
            </a:extLst>
          </p:cNvPr>
          <p:cNvSpPr txBox="1"/>
          <p:nvPr/>
        </p:nvSpPr>
        <p:spPr>
          <a:xfrm>
            <a:off x="3727437" y="482877"/>
            <a:ext cx="11293098" cy="1567096"/>
          </a:xfrm>
          <a:prstGeom prst="rect">
            <a:avLst/>
          </a:prstGeom>
          <a:noFill/>
        </p:spPr>
        <p:txBody>
          <a:bodyPr wrap="square">
            <a:spAutoFit/>
          </a:bodyPr>
          <a:lstStyle/>
          <a:p>
            <a:pPr algn="l">
              <a:lnSpc>
                <a:spcPts val="11481"/>
              </a:lnSpc>
            </a:pPr>
            <a:r>
              <a:rPr lang="en-US" sz="9600" dirty="0">
                <a:solidFill>
                  <a:srgbClr val="16A980"/>
                </a:solidFill>
                <a:latin typeface="Loubag"/>
                <a:ea typeface="Loubag"/>
                <a:cs typeface="Loubag"/>
                <a:sym typeface="Loubag"/>
              </a:rPr>
              <a:t>Adventure</a:t>
            </a:r>
            <a:r>
              <a:rPr lang="en-US" sz="9600" dirty="0">
                <a:solidFill>
                  <a:srgbClr val="837164"/>
                </a:solidFill>
                <a:latin typeface="Loubag"/>
                <a:ea typeface="Loubag"/>
                <a:cs typeface="Loubag"/>
                <a:sym typeface="Loubag"/>
              </a:rPr>
              <a:t> </a:t>
            </a:r>
            <a:r>
              <a:rPr lang="en-US" sz="9600" dirty="0">
                <a:solidFill>
                  <a:srgbClr val="2C69A5"/>
                </a:solidFill>
                <a:latin typeface="Loubag"/>
                <a:ea typeface="Loubag"/>
                <a:cs typeface="Loubag"/>
                <a:sym typeface="Loubag"/>
              </a:rPr>
              <a:t>Works</a:t>
            </a:r>
          </a:p>
        </p:txBody>
      </p:sp>
      <p:pic>
        <p:nvPicPr>
          <p:cNvPr id="22" name="Picture 21">
            <a:extLst>
              <a:ext uri="{FF2B5EF4-FFF2-40B4-BE49-F238E27FC236}">
                <a16:creationId xmlns:a16="http://schemas.microsoft.com/office/drawing/2014/main" id="{AAF6AD94-86E7-24A8-6BCB-568EA1D916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1311204"/>
          </a:xfrm>
          <a:prstGeom prst="rect">
            <a:avLst/>
          </a:prstGeom>
          <a:ln>
            <a:noFill/>
          </a:ln>
          <a:effectLst>
            <a:softEdge rad="112500"/>
          </a:effectLst>
        </p:spPr>
      </p:pic>
      <p:pic>
        <p:nvPicPr>
          <p:cNvPr id="35" name="Picture 34">
            <a:extLst>
              <a:ext uri="{FF2B5EF4-FFF2-40B4-BE49-F238E27FC236}">
                <a16:creationId xmlns:a16="http://schemas.microsoft.com/office/drawing/2014/main" id="{5E0E7DEC-B118-CA23-8E01-59FC0E67921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7651" y1="29310" x2="47651" y2="29310"/>
                        <a14:foregroundMark x1="42282" y1="41379" x2="42282" y2="41379"/>
                        <a14:foregroundMark x1="54362" y1="16954" x2="54362" y2="16954"/>
                        <a14:foregroundMark x1="59508" y1="13506" x2="59508" y2="13506"/>
                        <a14:foregroundMark x1="48546" y1="44253" x2="48546" y2="44253"/>
                        <a14:foregroundMark x1="36242" y1="21839" x2="36242" y2="21839"/>
                        <a14:foregroundMark x1="36465" y1="22126" x2="36465" y2="22126"/>
                        <a14:foregroundMark x1="54362" y1="15517" x2="54362" y2="15517"/>
                        <a14:foregroundMark x1="47427" y1="44253" x2="47204" y2="44253"/>
                        <a14:foregroundMark x1="47427" y1="44253" x2="47427" y2="44253"/>
                        <a14:foregroundMark x1="47427" y1="43966" x2="47427" y2="43966"/>
                        <a14:foregroundMark x1="47204" y1="44253" x2="47204" y2="44253"/>
                        <a14:foregroundMark x1="47204" y1="44828" x2="47204" y2="44828"/>
                        <a14:foregroundMark x1="47427" y1="44540" x2="47427" y2="44540"/>
                        <a14:foregroundMark x1="47427" y1="44253" x2="47427" y2="44253"/>
                        <a14:foregroundMark x1="47427" y1="44253" x2="47427" y2="44253"/>
                        <a14:foregroundMark x1="47427" y1="44253" x2="47427" y2="44253"/>
                        <a14:foregroundMark x1="47427" y1="44253" x2="47427" y2="44253"/>
                        <a14:foregroundMark x1="47427" y1="43966" x2="47427" y2="43966"/>
                        <a14:foregroundMark x1="47567" y1="44540" x2="47630" y2="43894"/>
                        <a14:foregroundMark x1="47483" y1="45402" x2="47567" y2="44540"/>
                        <a14:foregroundMark x1="47651" y1="44540" x2="47651" y2="44540"/>
                        <a14:foregroundMark x1="47651" y1="44540" x2="47651" y2="44540"/>
                        <a14:foregroundMark x1="47204" y1="43826" x2="47204" y2="43966"/>
                        <a14:foregroundMark x1="47204" y1="44253" x2="47204" y2="44253"/>
                        <a14:foregroundMark x1="47272" y1="43837" x2="47204" y2="44540"/>
                        <a14:foregroundMark x1="67562" y1="34770" x2="67562" y2="34770"/>
                        <a14:foregroundMark x1="40716" y1="37931" x2="40716" y2="37931"/>
                        <a14:foregroundMark x1="55705" y1="37356" x2="55705" y2="37356"/>
                        <a14:foregroundMark x1="55705" y1="37356" x2="55705" y2="37356"/>
                        <a14:foregroundMark x1="55705" y1="37356" x2="55705" y2="37356"/>
                        <a14:foregroundMark x1="55705" y1="37356" x2="55705" y2="37356"/>
                        <a14:backgroundMark x1="59732" y1="70690" x2="59732" y2="72701"/>
                        <a14:backgroundMark x1="59284" y1="70690" x2="59284" y2="70690"/>
                        <a14:backgroundMark x1="53468" y1="83908" x2="53468" y2="85345"/>
                        <a14:backgroundMark x1="50783" y1="87931" x2="36689" y2="87644"/>
                        <a14:backgroundMark x1="36689" y1="87644" x2="36018" y2="87069"/>
                        <a14:backgroundMark x1="36018" y1="87069" x2="31096" y2="87069"/>
                        <a14:backgroundMark x1="11857" y1="73276" x2="62192" y2="73276"/>
                        <a14:backgroundMark x1="88814" y1="72701" x2="27293" y2="81897"/>
                        <a14:backgroundMark x1="27293" y1="81897" x2="69575" y2="81897"/>
                        <a14:backgroundMark x1="69575" y1="81897" x2="90380" y2="75000"/>
                        <a14:backgroundMark x1="90380" y1="75000" x2="11409" y2="64368"/>
                        <a14:backgroundMark x1="54139" y1="31897" x2="54139" y2="31897"/>
                        <a14:backgroundMark x1="53020" y1="33046" x2="52573" y2="33046"/>
                        <a14:backgroundMark x1="50112" y1="22126" x2="50112" y2="22126"/>
                        <a14:backgroundMark x1="42729" y1="21552" x2="42729" y2="21552"/>
                        <a14:backgroundMark x1="51902" y1="39655" x2="51902" y2="39655"/>
                        <a14:backgroundMark x1="51454" y1="45402" x2="51454" y2="46839"/>
                        <a14:backgroundMark x1="51454" y1="47414" x2="51454" y2="47414"/>
                        <a14:backgroundMark x1="52125" y1="39943" x2="51678" y2="44540"/>
                        <a14:backgroundMark x1="46309" y1="33046" x2="47427" y2="38506"/>
                        <a14:backgroundMark x1="61298" y1="41379" x2="61298" y2="41379"/>
                        <a14:backgroundMark x1="60626" y1="42241" x2="60626" y2="42241"/>
                        <a14:backgroundMark x1="61074" y1="43391" x2="61521" y2="43966"/>
                        <a14:backgroundMark x1="61969" y1="40517" x2="60850" y2="46264"/>
                      </a14:backgroundRemoval>
                    </a14:imgEffect>
                  </a14:imgLayer>
                </a14:imgProps>
              </a:ext>
              <a:ext uri="{28A0092B-C50C-407E-A947-70E740481C1C}">
                <a14:useLocalDpi xmlns:a14="http://schemas.microsoft.com/office/drawing/2010/main" val="0"/>
              </a:ext>
            </a:extLst>
          </a:blip>
          <a:stretch>
            <a:fillRect/>
          </a:stretch>
        </p:blipFill>
        <p:spPr>
          <a:xfrm>
            <a:off x="4191000" y="1635919"/>
            <a:ext cx="9531362" cy="7480514"/>
          </a:xfrm>
          <a:prstGeom prst="rect">
            <a:avLst/>
          </a:prstGeom>
        </p:spPr>
      </p:pic>
      <p:pic>
        <p:nvPicPr>
          <p:cNvPr id="24" name="Picture 23">
            <a:extLst>
              <a:ext uri="{FF2B5EF4-FFF2-40B4-BE49-F238E27FC236}">
                <a16:creationId xmlns:a16="http://schemas.microsoft.com/office/drawing/2014/main" id="{B345B26D-057C-E1E0-CA73-015DE04906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2990945" cy="1490977"/>
          </a:xfrm>
          <a:prstGeom prst="rect">
            <a:avLst/>
          </a:prstGeom>
          <a:ln>
            <a:noFill/>
          </a:ln>
          <a:effectLst>
            <a:softEdge rad="112500"/>
          </a:effectLst>
        </p:spPr>
      </p:pic>
      <p:sp>
        <p:nvSpPr>
          <p:cNvPr id="2" name="Title 1">
            <a:extLst>
              <a:ext uri="{FF2B5EF4-FFF2-40B4-BE49-F238E27FC236}">
                <a16:creationId xmlns:a16="http://schemas.microsoft.com/office/drawing/2014/main" id="{099CD45C-256C-4488-EFAE-15B4AB311F1E}"/>
              </a:ext>
            </a:extLst>
          </p:cNvPr>
          <p:cNvSpPr>
            <a:spLocks noGrp="1"/>
          </p:cNvSpPr>
          <p:nvPr>
            <p:ph type="title"/>
          </p:nvPr>
        </p:nvSpPr>
        <p:spPr>
          <a:xfrm>
            <a:off x="10981791" y="8636511"/>
            <a:ext cx="7315200" cy="1143000"/>
          </a:xfrm>
        </p:spPr>
        <p:txBody>
          <a:bodyPr>
            <a:normAutofit fontScale="90000"/>
          </a:bodyPr>
          <a:lstStyle/>
          <a:p>
            <a:r>
              <a:rPr lang="nl-NL" b="1" dirty="0">
                <a:solidFill>
                  <a:srgbClr val="16A980"/>
                </a:solidFill>
                <a:effectLst>
                  <a:outerShdw blurRad="38100" dist="38100" dir="2700000" algn="tl">
                    <a:srgbClr val="000000">
                      <a:alpha val="43137"/>
                    </a:srgbClr>
                  </a:outerShdw>
                </a:effectLst>
                <a:latin typeface="Lucida Calligraphy" panose="03010101010101010101" pitchFamily="66" charset="0"/>
              </a:rPr>
              <a:t>DEPI</a:t>
            </a:r>
            <a:r>
              <a:rPr lang="nl-NL" b="1" dirty="0">
                <a:solidFill>
                  <a:schemeClr val="tx1">
                    <a:lumMod val="95000"/>
                    <a:lumOff val="5000"/>
                  </a:schemeClr>
                </a:solidFill>
                <a:effectLst>
                  <a:outerShdw blurRad="38100" dist="38100" dir="2700000" algn="tl">
                    <a:srgbClr val="000000">
                      <a:alpha val="43137"/>
                    </a:srgbClr>
                  </a:outerShdw>
                </a:effectLst>
                <a:latin typeface="Lucida Calligraphy" panose="03010101010101010101" pitchFamily="66" charset="0"/>
              </a:rPr>
              <a:t>_1_</a:t>
            </a:r>
            <a:r>
              <a:rPr lang="nl-NL" b="1" dirty="0">
                <a:solidFill>
                  <a:srgbClr val="2C69A5"/>
                </a:solidFill>
                <a:effectLst>
                  <a:outerShdw blurRad="38100" dist="38100" dir="2700000" algn="tl">
                    <a:srgbClr val="000000">
                      <a:alpha val="43137"/>
                    </a:srgbClr>
                  </a:outerShdw>
                </a:effectLst>
                <a:latin typeface="Lucida Calligraphy" panose="03010101010101010101" pitchFamily="66" charset="0"/>
              </a:rPr>
              <a:t>BNS</a:t>
            </a:r>
            <a:r>
              <a:rPr lang="nl-NL" b="1" dirty="0">
                <a:solidFill>
                  <a:schemeClr val="tx1">
                    <a:lumMod val="95000"/>
                    <a:lumOff val="5000"/>
                  </a:schemeClr>
                </a:solidFill>
                <a:effectLst>
                  <a:outerShdw blurRad="38100" dist="38100" dir="2700000" algn="tl">
                    <a:srgbClr val="000000">
                      <a:alpha val="43137"/>
                    </a:srgbClr>
                  </a:outerShdw>
                </a:effectLst>
                <a:latin typeface="Lucida Calligraphy" panose="03010101010101010101" pitchFamily="66" charset="0"/>
              </a:rPr>
              <a:t>1_</a:t>
            </a:r>
            <a:r>
              <a:rPr lang="nl-NL" b="1" dirty="0">
                <a:solidFill>
                  <a:srgbClr val="16A980"/>
                </a:solidFill>
                <a:effectLst>
                  <a:outerShdw blurRad="38100" dist="38100" dir="2700000" algn="tl">
                    <a:srgbClr val="000000">
                      <a:alpha val="43137"/>
                    </a:srgbClr>
                  </a:outerShdw>
                </a:effectLst>
                <a:latin typeface="Lucida Calligraphy" panose="03010101010101010101" pitchFamily="66" charset="0"/>
              </a:rPr>
              <a:t>DAT</a:t>
            </a:r>
            <a:r>
              <a:rPr lang="nl-NL" b="1" dirty="0">
                <a:solidFill>
                  <a:schemeClr val="tx1">
                    <a:lumMod val="95000"/>
                    <a:lumOff val="5000"/>
                  </a:schemeClr>
                </a:solidFill>
                <a:effectLst>
                  <a:outerShdw blurRad="38100" dist="38100" dir="2700000" algn="tl">
                    <a:srgbClr val="000000">
                      <a:alpha val="43137"/>
                    </a:srgbClr>
                  </a:outerShdw>
                </a:effectLst>
                <a:latin typeface="Lucida Calligraphy" panose="03010101010101010101" pitchFamily="66" charset="0"/>
              </a:rPr>
              <a:t>1_</a:t>
            </a:r>
            <a:r>
              <a:rPr lang="nl-NL" b="1" dirty="0">
                <a:solidFill>
                  <a:srgbClr val="2C69A5"/>
                </a:solidFill>
                <a:effectLst>
                  <a:outerShdw blurRad="38100" dist="38100" dir="2700000" algn="tl">
                    <a:srgbClr val="000000">
                      <a:alpha val="43137"/>
                    </a:srgbClr>
                  </a:outerShdw>
                </a:effectLst>
                <a:latin typeface="Lucida Calligraphy" panose="03010101010101010101" pitchFamily="66" charset="0"/>
              </a:rPr>
              <a:t>G</a:t>
            </a:r>
            <a:r>
              <a:rPr lang="nl-NL" b="1" dirty="0">
                <a:solidFill>
                  <a:schemeClr val="tx1">
                    <a:lumMod val="95000"/>
                    <a:lumOff val="5000"/>
                  </a:schemeClr>
                </a:solidFill>
                <a:effectLst>
                  <a:outerShdw blurRad="38100" dist="38100" dir="2700000" algn="tl">
                    <a:srgbClr val="000000">
                      <a:alpha val="43137"/>
                    </a:srgbClr>
                  </a:outerShdw>
                </a:effectLst>
                <a:latin typeface="Lucida Calligraphy" panose="03010101010101010101" pitchFamily="66" charset="0"/>
              </a:rPr>
              <a:t>1</a:t>
            </a:r>
            <a:r>
              <a:rPr lang="nl-NL" b="1" dirty="0">
                <a:solidFill>
                  <a:srgbClr val="2C69A5"/>
                </a:solidFill>
                <a:effectLst>
                  <a:outerShdw blurRad="38100" dist="38100" dir="2700000" algn="tl">
                    <a:srgbClr val="000000">
                      <a:alpha val="43137"/>
                    </a:srgbClr>
                  </a:outerShdw>
                </a:effectLst>
                <a:latin typeface="Lucida Calligraphy" panose="03010101010101010101" pitchFamily="66" charset="0"/>
              </a:rPr>
              <a:t>d</a:t>
            </a:r>
            <a:endParaRPr lang="en-US" b="1" dirty="0">
              <a:solidFill>
                <a:srgbClr val="2C69A5"/>
              </a:solidFill>
              <a:effectLst>
                <a:outerShdw blurRad="38100" dist="38100" dir="2700000" algn="tl">
                  <a:srgbClr val="000000">
                    <a:alpha val="43137"/>
                  </a:srgbClr>
                </a:outerShdw>
              </a:effectLst>
              <a:latin typeface="Lucida Calligraphy" panose="03010101010101010101" pitchFamily="66" charset="0"/>
            </a:endParaRPr>
          </a:p>
        </p:txBody>
      </p:sp>
    </p:spTree>
    <p:extLst>
      <p:ext uri="{BB962C8B-B14F-4D97-AF65-F5344CB8AC3E}">
        <p14:creationId xmlns:p14="http://schemas.microsoft.com/office/powerpoint/2010/main" val="1305027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9706B4CE-414D-9E31-3613-8E80EA799692}"/>
            </a:ext>
          </a:extLst>
        </p:cNvPr>
        <p:cNvGrpSpPr/>
        <p:nvPr/>
      </p:nvGrpSpPr>
      <p:grpSpPr>
        <a:xfrm>
          <a:off x="0" y="0"/>
          <a:ext cx="0" cy="0"/>
          <a:chOff x="0" y="0"/>
          <a:chExt cx="0" cy="0"/>
        </a:xfrm>
      </p:grpSpPr>
      <p:sp>
        <p:nvSpPr>
          <p:cNvPr id="13" name="AutoShape 13">
            <a:extLst>
              <a:ext uri="{FF2B5EF4-FFF2-40B4-BE49-F238E27FC236}">
                <a16:creationId xmlns:a16="http://schemas.microsoft.com/office/drawing/2014/main" id="{0E1FBB60-3312-3442-B467-7AB9C05D126D}"/>
              </a:ext>
            </a:extLst>
          </p:cNvPr>
          <p:cNvSpPr/>
          <p:nvPr/>
        </p:nvSpPr>
        <p:spPr>
          <a:xfrm flipV="1">
            <a:off x="0" y="10172700"/>
            <a:ext cx="18296991" cy="0"/>
          </a:xfrm>
          <a:prstGeom prst="line">
            <a:avLst/>
          </a:prstGeom>
          <a:ln w="38100" cap="flat">
            <a:solidFill>
              <a:srgbClr val="837164"/>
            </a:solidFill>
            <a:prstDash val="solid"/>
            <a:headEnd type="none" w="sm" len="sm"/>
            <a:tailEnd type="none" w="sm" len="sm"/>
          </a:ln>
        </p:spPr>
      </p:sp>
      <p:sp>
        <p:nvSpPr>
          <p:cNvPr id="14" name="TextBox 14">
            <a:extLst>
              <a:ext uri="{FF2B5EF4-FFF2-40B4-BE49-F238E27FC236}">
                <a16:creationId xmlns:a16="http://schemas.microsoft.com/office/drawing/2014/main" id="{356FFA61-D860-B607-E84E-C3BEBD401F9E}"/>
              </a:ext>
            </a:extLst>
          </p:cNvPr>
          <p:cNvSpPr txBox="1"/>
          <p:nvPr/>
        </p:nvSpPr>
        <p:spPr>
          <a:xfrm>
            <a:off x="5562600" y="-175836"/>
            <a:ext cx="8686800" cy="999954"/>
          </a:xfrm>
          <a:prstGeom prst="rect">
            <a:avLst/>
          </a:prstGeom>
        </p:spPr>
        <p:txBody>
          <a:bodyPr wrap="square" lIns="0" tIns="0" rIns="0" bIns="0" rtlCol="0" anchor="t">
            <a:spAutoFit/>
          </a:bodyPr>
          <a:lstStyle/>
          <a:p>
            <a:pPr algn="l">
              <a:lnSpc>
                <a:spcPts val="9002"/>
              </a:lnSpc>
            </a:pPr>
            <a:r>
              <a:rPr lang="en-US" sz="3600" dirty="0">
                <a:solidFill>
                  <a:srgbClr val="16A980"/>
                </a:solidFill>
                <a:latin typeface="Loubag"/>
                <a:ea typeface="Loubag"/>
                <a:cs typeface="Loubag"/>
                <a:sym typeface="Loubag"/>
              </a:rPr>
              <a:t> 3. </a:t>
            </a:r>
            <a:r>
              <a:rPr lang="ar-EG" sz="3600" dirty="0">
                <a:solidFill>
                  <a:srgbClr val="16A980"/>
                </a:solidFill>
                <a:latin typeface="Loubag"/>
                <a:ea typeface="Loubag"/>
                <a:cs typeface="Loubag"/>
                <a:sym typeface="Loubag"/>
              </a:rPr>
              <a:t>5</a:t>
            </a:r>
            <a:r>
              <a:rPr lang="en-US" sz="3600" dirty="0">
                <a:solidFill>
                  <a:srgbClr val="16A980"/>
                </a:solidFill>
                <a:latin typeface="Loubag"/>
                <a:ea typeface="Loubag"/>
                <a:cs typeface="Loubag"/>
                <a:sym typeface="Loubag"/>
              </a:rPr>
              <a:t>. Data Exploration with SQL:</a:t>
            </a:r>
          </a:p>
        </p:txBody>
      </p:sp>
      <p:pic>
        <p:nvPicPr>
          <p:cNvPr id="18" name="Picture 17">
            <a:extLst>
              <a:ext uri="{FF2B5EF4-FFF2-40B4-BE49-F238E27FC236}">
                <a16:creationId xmlns:a16="http://schemas.microsoft.com/office/drawing/2014/main" id="{590132B2-2A6B-7B71-0721-1E22C280C7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9" name="Picture 18">
            <a:extLst>
              <a:ext uri="{FF2B5EF4-FFF2-40B4-BE49-F238E27FC236}">
                <a16:creationId xmlns:a16="http://schemas.microsoft.com/office/drawing/2014/main" id="{FD9C916E-7297-B169-CB1E-07EC9F4EB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23" name="Title 21">
            <a:extLst>
              <a:ext uri="{FF2B5EF4-FFF2-40B4-BE49-F238E27FC236}">
                <a16:creationId xmlns:a16="http://schemas.microsoft.com/office/drawing/2014/main" id="{C7AE3BB8-7E28-CD74-38C6-E64074A0E9C0}"/>
              </a:ext>
            </a:extLst>
          </p:cNvPr>
          <p:cNvSpPr txBox="1">
            <a:spLocks/>
          </p:cNvSpPr>
          <p:nvPr/>
        </p:nvSpPr>
        <p:spPr>
          <a:xfrm>
            <a:off x="-9041" y="885468"/>
            <a:ext cx="8099157" cy="940153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b="1" dirty="0">
                <a:solidFill>
                  <a:srgbClr val="2C69A5"/>
                </a:solidFill>
                <a:latin typeface="Aptos Display" panose="020B0004020202020204" pitchFamily="34" charset="0"/>
              </a:rPr>
              <a:t>The main goal of this query is to provide a detailed breakdown of each </a:t>
            </a:r>
            <a:r>
              <a:rPr lang="en-US" sz="2800" b="1" dirty="0">
                <a:solidFill>
                  <a:srgbClr val="16A980"/>
                </a:solidFill>
                <a:latin typeface="Aptos Display" panose="020B0004020202020204" pitchFamily="34" charset="0"/>
              </a:rPr>
              <a:t>purchase order</a:t>
            </a:r>
            <a:r>
              <a:rPr lang="en-US" sz="2800" b="1" dirty="0">
                <a:solidFill>
                  <a:srgbClr val="2C69A5"/>
                </a:solidFill>
                <a:latin typeface="Aptos Display" panose="020B0004020202020204" pitchFamily="34" charset="0"/>
              </a:rPr>
              <a:t>, focusing on the </a:t>
            </a:r>
            <a:r>
              <a:rPr lang="en-US" sz="2800" b="1" dirty="0">
                <a:solidFill>
                  <a:srgbClr val="16A980"/>
                </a:solidFill>
                <a:latin typeface="Aptos Display" panose="020B0004020202020204" pitchFamily="34" charset="0"/>
              </a:rPr>
              <a:t>quantities of items received</a:t>
            </a:r>
            <a:r>
              <a:rPr lang="en-US" sz="2800" b="1" dirty="0">
                <a:solidFill>
                  <a:srgbClr val="2C69A5"/>
                </a:solidFill>
                <a:latin typeface="Aptos Display" panose="020B0004020202020204" pitchFamily="34" charset="0"/>
              </a:rPr>
              <a:t>, </a:t>
            </a:r>
            <a:r>
              <a:rPr lang="en-US" sz="2800" b="1" dirty="0">
                <a:solidFill>
                  <a:srgbClr val="16A980"/>
                </a:solidFill>
                <a:latin typeface="Aptos Display" panose="020B0004020202020204" pitchFamily="34" charset="0"/>
              </a:rPr>
              <a:t>rejected</a:t>
            </a:r>
            <a:r>
              <a:rPr lang="en-US" sz="2800" b="1" dirty="0">
                <a:solidFill>
                  <a:srgbClr val="2C69A5"/>
                </a:solidFill>
                <a:latin typeface="Aptos Display" panose="020B0004020202020204" pitchFamily="34" charset="0"/>
              </a:rPr>
              <a:t>, and </a:t>
            </a:r>
            <a:r>
              <a:rPr lang="en-US" sz="2800" b="1" dirty="0">
                <a:solidFill>
                  <a:srgbClr val="16A980"/>
                </a:solidFill>
                <a:latin typeface="Aptos Display" panose="020B0004020202020204" pitchFamily="34" charset="0"/>
              </a:rPr>
              <a:t>stocked</a:t>
            </a:r>
            <a:r>
              <a:rPr lang="en-US" sz="2800" b="1" dirty="0">
                <a:solidFill>
                  <a:srgbClr val="2C69A5"/>
                </a:solidFill>
                <a:latin typeface="Aptos Display" panose="020B0004020202020204" pitchFamily="34" charset="0"/>
              </a:rPr>
              <a:t>, along with their corresponding financial values. This information is valuable for </a:t>
            </a:r>
            <a:r>
              <a:rPr lang="en-US" sz="2800" b="1" dirty="0">
                <a:solidFill>
                  <a:srgbClr val="16A980"/>
                </a:solidFill>
                <a:latin typeface="Aptos Display" panose="020B0004020202020204" pitchFamily="34" charset="0"/>
              </a:rPr>
              <a:t>inventory management</a:t>
            </a:r>
            <a:r>
              <a:rPr lang="en-US" sz="2800" b="1" dirty="0">
                <a:solidFill>
                  <a:srgbClr val="2C69A5"/>
                </a:solidFill>
                <a:latin typeface="Aptos Display" panose="020B0004020202020204" pitchFamily="34" charset="0"/>
              </a:rPr>
              <a:t>, </a:t>
            </a:r>
            <a:r>
              <a:rPr lang="en-US" sz="2800" b="1" dirty="0">
                <a:solidFill>
                  <a:srgbClr val="16A980"/>
                </a:solidFill>
                <a:latin typeface="Aptos Display" panose="020B0004020202020204" pitchFamily="34" charset="0"/>
              </a:rPr>
              <a:t>financial analysis</a:t>
            </a:r>
            <a:r>
              <a:rPr lang="en-US" sz="2800" b="1" dirty="0">
                <a:solidFill>
                  <a:srgbClr val="2C69A5"/>
                </a:solidFill>
                <a:latin typeface="Aptos Display" panose="020B0004020202020204" pitchFamily="34" charset="0"/>
              </a:rPr>
              <a:t>, and understanding the efficiency of the </a:t>
            </a:r>
            <a:r>
              <a:rPr lang="en-US" sz="2800" b="1" dirty="0">
                <a:solidFill>
                  <a:srgbClr val="16A980"/>
                </a:solidFill>
                <a:latin typeface="Aptos Display" panose="020B0004020202020204" pitchFamily="34" charset="0"/>
              </a:rPr>
              <a:t>purchasing process.</a:t>
            </a:r>
            <a:endParaRPr lang="ar-EG" sz="2800" b="1" dirty="0">
              <a:solidFill>
                <a:srgbClr val="16A980"/>
              </a:solidFill>
              <a:latin typeface="Aptos Display" panose="020B0004020202020204" pitchFamily="34" charset="0"/>
            </a:endParaRPr>
          </a:p>
          <a:p>
            <a:pPr marL="457200" indent="-457200">
              <a:buFont typeface="Arial" panose="020B0604020202020204" pitchFamily="34" charset="0"/>
              <a:buChar char="•"/>
            </a:pPr>
            <a:r>
              <a:rPr lang="en-US" sz="2800" b="1" dirty="0">
                <a:solidFill>
                  <a:srgbClr val="2C69A5"/>
                </a:solidFill>
                <a:latin typeface="Aptos Display" panose="020B0004020202020204" pitchFamily="34" charset="0"/>
              </a:rPr>
              <a:t>By assessing the </a:t>
            </a:r>
            <a:r>
              <a:rPr lang="en-US" sz="2800" b="1" dirty="0">
                <a:solidFill>
                  <a:srgbClr val="16A980"/>
                </a:solidFill>
                <a:latin typeface="Aptos Display" panose="020B0004020202020204" pitchFamily="34" charset="0"/>
              </a:rPr>
              <a:t>quantities</a:t>
            </a:r>
            <a:r>
              <a:rPr lang="en-US" sz="2800" b="1" dirty="0">
                <a:solidFill>
                  <a:srgbClr val="2C69A5"/>
                </a:solidFill>
                <a:latin typeface="Aptos Display" panose="020B0004020202020204" pitchFamily="34" charset="0"/>
              </a:rPr>
              <a:t> and </a:t>
            </a:r>
            <a:r>
              <a:rPr lang="en-US" sz="2800" b="1" dirty="0">
                <a:solidFill>
                  <a:srgbClr val="16A980"/>
                </a:solidFill>
                <a:latin typeface="Aptos Display" panose="020B0004020202020204" pitchFamily="34" charset="0"/>
              </a:rPr>
              <a:t>statuses </a:t>
            </a:r>
            <a:r>
              <a:rPr lang="en-US" sz="2800" b="1" dirty="0">
                <a:solidFill>
                  <a:srgbClr val="2C69A5"/>
                </a:solidFill>
                <a:latin typeface="Aptos Display" panose="020B0004020202020204" pitchFamily="34" charset="0"/>
              </a:rPr>
              <a:t>of </a:t>
            </a:r>
            <a:r>
              <a:rPr lang="en-US" sz="2800" b="1" dirty="0">
                <a:solidFill>
                  <a:srgbClr val="16A980"/>
                </a:solidFill>
                <a:latin typeface="Aptos Display" panose="020B0004020202020204" pitchFamily="34" charset="0"/>
              </a:rPr>
              <a:t>ordered products</a:t>
            </a:r>
            <a:r>
              <a:rPr lang="en-US" sz="2800" b="1" dirty="0">
                <a:solidFill>
                  <a:srgbClr val="2C69A5"/>
                </a:solidFill>
                <a:latin typeface="Aptos Display" panose="020B0004020202020204" pitchFamily="34" charset="0"/>
              </a:rPr>
              <a:t>, businesses can identify potential issues in the supply chain, make informed decisions on stock management, and evaluate vendor performance. This data ultimately aids in optimizing procurement strategies and improving overall operational efficiency.</a:t>
            </a:r>
          </a:p>
        </p:txBody>
      </p:sp>
      <p:pic>
        <p:nvPicPr>
          <p:cNvPr id="4" name="Picture 3">
            <a:extLst>
              <a:ext uri="{FF2B5EF4-FFF2-40B4-BE49-F238E27FC236}">
                <a16:creationId xmlns:a16="http://schemas.microsoft.com/office/drawing/2014/main" id="{875EE191-29B8-AD22-AE7B-019741D38845}"/>
              </a:ext>
            </a:extLst>
          </p:cNvPr>
          <p:cNvPicPr>
            <a:picLocks noChangeAspect="1"/>
          </p:cNvPicPr>
          <p:nvPr/>
        </p:nvPicPr>
        <p:blipFill>
          <a:blip r:embed="rId5"/>
          <a:stretch>
            <a:fillRect/>
          </a:stretch>
        </p:blipFill>
        <p:spPr>
          <a:xfrm>
            <a:off x="8382001" y="1044711"/>
            <a:ext cx="9918866" cy="9127985"/>
          </a:xfrm>
          <a:prstGeom prst="rect">
            <a:avLst/>
          </a:prstGeom>
        </p:spPr>
      </p:pic>
    </p:spTree>
    <p:extLst>
      <p:ext uri="{BB962C8B-B14F-4D97-AF65-F5344CB8AC3E}">
        <p14:creationId xmlns:p14="http://schemas.microsoft.com/office/powerpoint/2010/main" val="4788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E1C00591-34D2-CE68-98BC-DEC312BC6F7C}"/>
            </a:ext>
          </a:extLst>
        </p:cNvPr>
        <p:cNvGrpSpPr/>
        <p:nvPr/>
      </p:nvGrpSpPr>
      <p:grpSpPr>
        <a:xfrm>
          <a:off x="0" y="0"/>
          <a:ext cx="0" cy="0"/>
          <a:chOff x="0" y="0"/>
          <a:chExt cx="0" cy="0"/>
        </a:xfrm>
      </p:grpSpPr>
      <p:sp>
        <p:nvSpPr>
          <p:cNvPr id="13" name="AutoShape 13">
            <a:extLst>
              <a:ext uri="{FF2B5EF4-FFF2-40B4-BE49-F238E27FC236}">
                <a16:creationId xmlns:a16="http://schemas.microsoft.com/office/drawing/2014/main" id="{71BF33C9-8EFD-F92A-D67E-FC7E3698DC56}"/>
              </a:ext>
            </a:extLst>
          </p:cNvPr>
          <p:cNvSpPr/>
          <p:nvPr/>
        </p:nvSpPr>
        <p:spPr>
          <a:xfrm flipV="1">
            <a:off x="0" y="10172700"/>
            <a:ext cx="18296991" cy="0"/>
          </a:xfrm>
          <a:prstGeom prst="line">
            <a:avLst/>
          </a:prstGeom>
          <a:ln w="38100" cap="flat">
            <a:solidFill>
              <a:srgbClr val="837164"/>
            </a:solidFill>
            <a:prstDash val="solid"/>
            <a:headEnd type="none" w="sm" len="sm"/>
            <a:tailEnd type="none" w="sm" len="sm"/>
          </a:ln>
        </p:spPr>
      </p:sp>
      <p:sp>
        <p:nvSpPr>
          <p:cNvPr id="14" name="TextBox 14">
            <a:extLst>
              <a:ext uri="{FF2B5EF4-FFF2-40B4-BE49-F238E27FC236}">
                <a16:creationId xmlns:a16="http://schemas.microsoft.com/office/drawing/2014/main" id="{AE2F84B2-06DE-26C8-C4EA-C6B4DFD8291D}"/>
              </a:ext>
            </a:extLst>
          </p:cNvPr>
          <p:cNvSpPr txBox="1"/>
          <p:nvPr/>
        </p:nvSpPr>
        <p:spPr>
          <a:xfrm>
            <a:off x="5562600" y="-175836"/>
            <a:ext cx="8686800" cy="999954"/>
          </a:xfrm>
          <a:prstGeom prst="rect">
            <a:avLst/>
          </a:prstGeom>
        </p:spPr>
        <p:txBody>
          <a:bodyPr wrap="square" lIns="0" tIns="0" rIns="0" bIns="0" rtlCol="0" anchor="t">
            <a:spAutoFit/>
          </a:bodyPr>
          <a:lstStyle/>
          <a:p>
            <a:pPr algn="l">
              <a:lnSpc>
                <a:spcPts val="9002"/>
              </a:lnSpc>
            </a:pPr>
            <a:r>
              <a:rPr lang="en-US" sz="3600" dirty="0">
                <a:solidFill>
                  <a:srgbClr val="16A980"/>
                </a:solidFill>
                <a:latin typeface="Loubag"/>
                <a:ea typeface="Loubag"/>
                <a:cs typeface="Loubag"/>
                <a:sym typeface="Loubag"/>
              </a:rPr>
              <a:t> 3. 6. Data Exploration with SQL:</a:t>
            </a:r>
          </a:p>
        </p:txBody>
      </p:sp>
      <p:pic>
        <p:nvPicPr>
          <p:cNvPr id="18" name="Picture 17">
            <a:extLst>
              <a:ext uri="{FF2B5EF4-FFF2-40B4-BE49-F238E27FC236}">
                <a16:creationId xmlns:a16="http://schemas.microsoft.com/office/drawing/2014/main" id="{6DD1B391-C36E-8756-B165-274845D3D0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9" name="Picture 18">
            <a:extLst>
              <a:ext uri="{FF2B5EF4-FFF2-40B4-BE49-F238E27FC236}">
                <a16:creationId xmlns:a16="http://schemas.microsoft.com/office/drawing/2014/main" id="{A3F36E9D-6471-4F3E-8259-B26602A73D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23" name="Title 21">
            <a:extLst>
              <a:ext uri="{FF2B5EF4-FFF2-40B4-BE49-F238E27FC236}">
                <a16:creationId xmlns:a16="http://schemas.microsoft.com/office/drawing/2014/main" id="{4071C265-A73F-D11A-07B4-49C936666419}"/>
              </a:ext>
            </a:extLst>
          </p:cNvPr>
          <p:cNvSpPr txBox="1">
            <a:spLocks/>
          </p:cNvSpPr>
          <p:nvPr/>
        </p:nvSpPr>
        <p:spPr>
          <a:xfrm>
            <a:off x="-9041" y="885468"/>
            <a:ext cx="8099157" cy="940153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b="1" dirty="0">
                <a:solidFill>
                  <a:srgbClr val="2C69A5"/>
                </a:solidFill>
                <a:latin typeface="Aptos Display" panose="020B0004020202020204" pitchFamily="34" charset="0"/>
              </a:rPr>
              <a:t>The goal of this query is to provide a breakdown of </a:t>
            </a:r>
            <a:r>
              <a:rPr lang="en-US" sz="2800" b="1" dirty="0">
                <a:solidFill>
                  <a:srgbClr val="16A980"/>
                </a:solidFill>
                <a:latin typeface="Aptos Display" panose="020B0004020202020204" pitchFamily="34" charset="0"/>
              </a:rPr>
              <a:t>the components </a:t>
            </a:r>
            <a:r>
              <a:rPr lang="en-US" sz="2800" b="1" dirty="0">
                <a:solidFill>
                  <a:srgbClr val="2C69A5"/>
                </a:solidFill>
                <a:latin typeface="Aptos Display" panose="020B0004020202020204" pitchFamily="34" charset="0"/>
              </a:rPr>
              <a:t>used in product </a:t>
            </a:r>
            <a:r>
              <a:rPr lang="en-US" sz="2800" b="1" dirty="0">
                <a:solidFill>
                  <a:srgbClr val="16A980"/>
                </a:solidFill>
                <a:latin typeface="Aptos Display" panose="020B0004020202020204" pitchFamily="34" charset="0"/>
              </a:rPr>
              <a:t>assemblies</a:t>
            </a:r>
            <a:r>
              <a:rPr lang="en-US" sz="2800" b="1" dirty="0">
                <a:solidFill>
                  <a:srgbClr val="2C69A5"/>
                </a:solidFill>
                <a:latin typeface="Aptos Display" panose="020B0004020202020204" pitchFamily="34" charset="0"/>
              </a:rPr>
              <a:t>, including their </a:t>
            </a:r>
            <a:r>
              <a:rPr lang="en-US" sz="2800" b="1" dirty="0">
                <a:solidFill>
                  <a:srgbClr val="16A980"/>
                </a:solidFill>
                <a:latin typeface="Aptos Display" panose="020B0004020202020204" pitchFamily="34" charset="0"/>
              </a:rPr>
              <a:t>names</a:t>
            </a:r>
            <a:r>
              <a:rPr lang="en-US" sz="2800" b="1" dirty="0">
                <a:solidFill>
                  <a:srgbClr val="2C69A5"/>
                </a:solidFill>
                <a:latin typeface="Aptos Display" panose="020B0004020202020204" pitchFamily="34" charset="0"/>
              </a:rPr>
              <a:t> and whether they are made </a:t>
            </a:r>
            <a:r>
              <a:rPr lang="en-US" sz="2800" b="1" dirty="0">
                <a:solidFill>
                  <a:srgbClr val="16A980"/>
                </a:solidFill>
                <a:latin typeface="Aptos Display" panose="020B0004020202020204" pitchFamily="34" charset="0"/>
              </a:rPr>
              <a:t>in-house</a:t>
            </a:r>
            <a:r>
              <a:rPr lang="en-US" sz="2800" b="1" dirty="0">
                <a:solidFill>
                  <a:srgbClr val="2C69A5"/>
                </a:solidFill>
                <a:latin typeface="Aptos Display" panose="020B0004020202020204" pitchFamily="34" charset="0"/>
              </a:rPr>
              <a:t> or </a:t>
            </a:r>
            <a:r>
              <a:rPr lang="en-US" sz="2800" b="1" dirty="0">
                <a:solidFill>
                  <a:srgbClr val="16A980"/>
                </a:solidFill>
                <a:latin typeface="Aptos Display" panose="020B0004020202020204" pitchFamily="34" charset="0"/>
              </a:rPr>
              <a:t>outsourced</a:t>
            </a:r>
            <a:r>
              <a:rPr lang="en-US" sz="2800" b="1" dirty="0">
                <a:solidFill>
                  <a:srgbClr val="2C69A5"/>
                </a:solidFill>
                <a:latin typeface="Aptos Display" panose="020B0004020202020204" pitchFamily="34" charset="0"/>
              </a:rPr>
              <a:t>.</a:t>
            </a:r>
          </a:p>
          <a:p>
            <a:pPr marL="457200" indent="-457200">
              <a:buFont typeface="Arial" panose="020B0604020202020204" pitchFamily="34" charset="0"/>
              <a:buChar char="•"/>
            </a:pPr>
            <a:endParaRPr lang="en-US" sz="2800" b="1" dirty="0">
              <a:solidFill>
                <a:srgbClr val="2C69A5"/>
              </a:solidFill>
              <a:latin typeface="Aptos Display" panose="020B0004020202020204" pitchFamily="34" charset="0"/>
            </a:endParaRPr>
          </a:p>
          <a:p>
            <a:pPr marL="457200" indent="-457200">
              <a:buFont typeface="Arial" panose="020B0604020202020204" pitchFamily="34" charset="0"/>
              <a:buChar char="•"/>
            </a:pPr>
            <a:r>
              <a:rPr lang="en-US" sz="2800" b="1" dirty="0">
                <a:solidFill>
                  <a:srgbClr val="2C69A5"/>
                </a:solidFill>
                <a:latin typeface="Aptos Display" panose="020B0004020202020204" pitchFamily="34" charset="0"/>
              </a:rPr>
              <a:t> The query also </a:t>
            </a:r>
            <a:r>
              <a:rPr lang="en-US" sz="2800" b="1" dirty="0">
                <a:solidFill>
                  <a:srgbClr val="16A980"/>
                </a:solidFill>
                <a:latin typeface="Aptos Display" panose="020B0004020202020204" pitchFamily="34" charset="0"/>
              </a:rPr>
              <a:t>links</a:t>
            </a:r>
            <a:r>
              <a:rPr lang="en-US" sz="2800" b="1" dirty="0">
                <a:solidFill>
                  <a:srgbClr val="2C69A5"/>
                </a:solidFill>
                <a:latin typeface="Aptos Display" panose="020B0004020202020204" pitchFamily="34" charset="0"/>
              </a:rPr>
              <a:t> each component to its corresponding product assembly (if applicable). This information is valuable for understanding the </a:t>
            </a:r>
            <a:r>
              <a:rPr lang="en-US" sz="2800" b="1" dirty="0">
                <a:solidFill>
                  <a:srgbClr val="16A980"/>
                </a:solidFill>
                <a:latin typeface="Aptos Display" panose="020B0004020202020204" pitchFamily="34" charset="0"/>
              </a:rPr>
              <a:t>composition of products</a:t>
            </a:r>
            <a:r>
              <a:rPr lang="en-US" sz="2800" b="1" dirty="0">
                <a:solidFill>
                  <a:srgbClr val="2C69A5"/>
                </a:solidFill>
                <a:latin typeface="Aptos Display" panose="020B0004020202020204" pitchFamily="34" charset="0"/>
              </a:rPr>
              <a:t>, </a:t>
            </a:r>
            <a:r>
              <a:rPr lang="en-US" sz="2800" b="1" dirty="0">
                <a:solidFill>
                  <a:srgbClr val="16A980"/>
                </a:solidFill>
                <a:latin typeface="Aptos Display" panose="020B0004020202020204" pitchFamily="34" charset="0"/>
              </a:rPr>
              <a:t>analyzing the supply chain</a:t>
            </a:r>
            <a:r>
              <a:rPr lang="en-US" sz="2800" b="1" dirty="0">
                <a:solidFill>
                  <a:srgbClr val="2C69A5"/>
                </a:solidFill>
                <a:latin typeface="Aptos Display" panose="020B0004020202020204" pitchFamily="34" charset="0"/>
              </a:rPr>
              <a:t>, and </a:t>
            </a:r>
            <a:r>
              <a:rPr lang="en-US" sz="2800" b="1" dirty="0">
                <a:solidFill>
                  <a:srgbClr val="16A980"/>
                </a:solidFill>
                <a:latin typeface="Aptos Display" panose="020B0004020202020204" pitchFamily="34" charset="0"/>
              </a:rPr>
              <a:t>managing inventory</a:t>
            </a:r>
            <a:r>
              <a:rPr lang="en-US" sz="2800" b="1" dirty="0">
                <a:solidFill>
                  <a:srgbClr val="2C69A5"/>
                </a:solidFill>
                <a:latin typeface="Aptos Display" panose="020B0004020202020204" pitchFamily="34" charset="0"/>
              </a:rPr>
              <a:t>.</a:t>
            </a:r>
          </a:p>
          <a:p>
            <a:pPr marL="457200" indent="-457200">
              <a:buFont typeface="Arial" panose="020B0604020202020204" pitchFamily="34" charset="0"/>
              <a:buChar char="•"/>
            </a:pPr>
            <a:endParaRPr lang="en-US" sz="2800" b="1" dirty="0">
              <a:solidFill>
                <a:srgbClr val="2C69A5"/>
              </a:solidFill>
              <a:latin typeface="Aptos Display" panose="020B0004020202020204" pitchFamily="34" charset="0"/>
            </a:endParaRPr>
          </a:p>
          <a:p>
            <a:pPr marL="457200" indent="-457200">
              <a:buFont typeface="Arial" panose="020B0604020202020204" pitchFamily="34" charset="0"/>
              <a:buChar char="•"/>
            </a:pPr>
            <a:r>
              <a:rPr lang="en-US" sz="2800" b="1" dirty="0">
                <a:solidFill>
                  <a:srgbClr val="2C69A5"/>
                </a:solidFill>
                <a:latin typeface="Aptos Display" panose="020B0004020202020204" pitchFamily="34" charset="0"/>
              </a:rPr>
              <a:t> By identifying both components and assemblies, the company can make informed decisions about production, sourcing, and cost management.</a:t>
            </a:r>
          </a:p>
        </p:txBody>
      </p:sp>
      <p:pic>
        <p:nvPicPr>
          <p:cNvPr id="3" name="Picture 2">
            <a:extLst>
              <a:ext uri="{FF2B5EF4-FFF2-40B4-BE49-F238E27FC236}">
                <a16:creationId xmlns:a16="http://schemas.microsoft.com/office/drawing/2014/main" id="{714B06E3-CE26-E4B0-BB20-4A352202A362}"/>
              </a:ext>
            </a:extLst>
          </p:cNvPr>
          <p:cNvPicPr>
            <a:picLocks noChangeAspect="1"/>
          </p:cNvPicPr>
          <p:nvPr/>
        </p:nvPicPr>
        <p:blipFill>
          <a:blip r:embed="rId5"/>
          <a:stretch>
            <a:fillRect/>
          </a:stretch>
        </p:blipFill>
        <p:spPr>
          <a:xfrm>
            <a:off x="8090117" y="1044712"/>
            <a:ext cx="10197884" cy="9066638"/>
          </a:xfrm>
          <a:prstGeom prst="rect">
            <a:avLst/>
          </a:prstGeom>
        </p:spPr>
      </p:pic>
    </p:spTree>
    <p:extLst>
      <p:ext uri="{BB962C8B-B14F-4D97-AF65-F5344CB8AC3E}">
        <p14:creationId xmlns:p14="http://schemas.microsoft.com/office/powerpoint/2010/main" val="1634092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DEDB31B9-1C0E-245F-41C7-4ACD559E3994}"/>
            </a:ext>
          </a:extLst>
        </p:cNvPr>
        <p:cNvGrpSpPr/>
        <p:nvPr/>
      </p:nvGrpSpPr>
      <p:grpSpPr>
        <a:xfrm>
          <a:off x="0" y="0"/>
          <a:ext cx="0" cy="0"/>
          <a:chOff x="0" y="0"/>
          <a:chExt cx="0" cy="0"/>
        </a:xfrm>
      </p:grpSpPr>
      <p:sp>
        <p:nvSpPr>
          <p:cNvPr id="13" name="AutoShape 13">
            <a:extLst>
              <a:ext uri="{FF2B5EF4-FFF2-40B4-BE49-F238E27FC236}">
                <a16:creationId xmlns:a16="http://schemas.microsoft.com/office/drawing/2014/main" id="{8D207AD9-0382-CC74-A86B-0D6EE5CFA66F}"/>
              </a:ext>
            </a:extLst>
          </p:cNvPr>
          <p:cNvSpPr/>
          <p:nvPr/>
        </p:nvSpPr>
        <p:spPr>
          <a:xfrm flipV="1">
            <a:off x="0" y="10172700"/>
            <a:ext cx="18296991" cy="0"/>
          </a:xfrm>
          <a:prstGeom prst="line">
            <a:avLst/>
          </a:prstGeom>
          <a:ln w="38100" cap="flat">
            <a:solidFill>
              <a:srgbClr val="837164"/>
            </a:solidFill>
            <a:prstDash val="solid"/>
            <a:headEnd type="none" w="sm" len="sm"/>
            <a:tailEnd type="none" w="sm" len="sm"/>
          </a:ln>
        </p:spPr>
      </p:sp>
      <p:sp>
        <p:nvSpPr>
          <p:cNvPr id="14" name="TextBox 14">
            <a:extLst>
              <a:ext uri="{FF2B5EF4-FFF2-40B4-BE49-F238E27FC236}">
                <a16:creationId xmlns:a16="http://schemas.microsoft.com/office/drawing/2014/main" id="{A4A0D6D6-EEA8-4640-6299-9947FB2AE776}"/>
              </a:ext>
            </a:extLst>
          </p:cNvPr>
          <p:cNvSpPr txBox="1"/>
          <p:nvPr/>
        </p:nvSpPr>
        <p:spPr>
          <a:xfrm>
            <a:off x="5562600" y="-175836"/>
            <a:ext cx="8686800" cy="999954"/>
          </a:xfrm>
          <a:prstGeom prst="rect">
            <a:avLst/>
          </a:prstGeom>
        </p:spPr>
        <p:txBody>
          <a:bodyPr wrap="square" lIns="0" tIns="0" rIns="0" bIns="0" rtlCol="0" anchor="t">
            <a:spAutoFit/>
          </a:bodyPr>
          <a:lstStyle/>
          <a:p>
            <a:pPr algn="l">
              <a:lnSpc>
                <a:spcPts val="9002"/>
              </a:lnSpc>
            </a:pPr>
            <a:r>
              <a:rPr lang="en-US" sz="3600" dirty="0">
                <a:solidFill>
                  <a:srgbClr val="16A980"/>
                </a:solidFill>
                <a:latin typeface="Loubag"/>
                <a:ea typeface="Loubag"/>
                <a:cs typeface="Loubag"/>
                <a:sym typeface="Loubag"/>
              </a:rPr>
              <a:t> 3. 7. Data Exploration with Excel:</a:t>
            </a:r>
          </a:p>
        </p:txBody>
      </p:sp>
      <p:pic>
        <p:nvPicPr>
          <p:cNvPr id="18" name="Picture 17">
            <a:extLst>
              <a:ext uri="{FF2B5EF4-FFF2-40B4-BE49-F238E27FC236}">
                <a16:creationId xmlns:a16="http://schemas.microsoft.com/office/drawing/2014/main" id="{2B397574-5908-09FC-CC6B-574045B354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9" name="Picture 18">
            <a:extLst>
              <a:ext uri="{FF2B5EF4-FFF2-40B4-BE49-F238E27FC236}">
                <a16:creationId xmlns:a16="http://schemas.microsoft.com/office/drawing/2014/main" id="{4A8D078D-27CC-EDA1-6CFF-F7291C893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4" name="TextBox 3">
            <a:extLst>
              <a:ext uri="{FF2B5EF4-FFF2-40B4-BE49-F238E27FC236}">
                <a16:creationId xmlns:a16="http://schemas.microsoft.com/office/drawing/2014/main" id="{D7824B45-FA86-E320-B224-D7CD05EF0561}"/>
              </a:ext>
            </a:extLst>
          </p:cNvPr>
          <p:cNvSpPr txBox="1"/>
          <p:nvPr/>
        </p:nvSpPr>
        <p:spPr>
          <a:xfrm>
            <a:off x="0" y="1131932"/>
            <a:ext cx="18135600" cy="1763368"/>
          </a:xfrm>
          <a:prstGeom prst="rect">
            <a:avLst/>
          </a:prstGeom>
          <a:noFill/>
        </p:spPr>
        <p:txBody>
          <a:bodyPr wrap="square">
            <a:spAutoFit/>
          </a:bodyPr>
          <a:lstStyle/>
          <a:p>
            <a:pPr marL="800100" indent="-342900">
              <a:lnSpc>
                <a:spcPct val="115000"/>
              </a:lnSpc>
              <a:spcAft>
                <a:spcPts val="1000"/>
              </a:spcAft>
              <a:buFont typeface="Arial" panose="020B0604020202020204" pitchFamily="34" charset="0"/>
              <a:buChar char="•"/>
            </a:pPr>
            <a:r>
              <a:rPr lang="en-US" sz="3200" b="1" dirty="0">
                <a:solidFill>
                  <a:srgbClr val="2C69A5"/>
                </a:solidFill>
                <a:effectLst/>
                <a:latin typeface="Aptos Display" panose="020B0004020202020204" pitchFamily="34" charset="0"/>
                <a:ea typeface="Calibri" panose="020F0502020204030204" pitchFamily="34" charset="0"/>
                <a:cs typeface="Arial" panose="020B0604020202020204" pitchFamily="34" charset="0"/>
              </a:rPr>
              <a:t>The yellow-highlighted lines removed from the shipping query represent raw data. These lines contained direct data values that were irregular and duplicates, which were not needed for the final analysis, so they were excluded from the documentation to maintain accuracy and consistency.</a:t>
            </a:r>
          </a:p>
        </p:txBody>
      </p:sp>
      <p:pic>
        <p:nvPicPr>
          <p:cNvPr id="5" name="Picture 4">
            <a:extLst>
              <a:ext uri="{FF2B5EF4-FFF2-40B4-BE49-F238E27FC236}">
                <a16:creationId xmlns:a16="http://schemas.microsoft.com/office/drawing/2014/main" id="{2C46A283-C19E-DA88-B1D6-1CA1F32047F4}"/>
              </a:ext>
            </a:extLst>
          </p:cNvPr>
          <p:cNvPicPr>
            <a:picLocks noChangeAspect="1"/>
          </p:cNvPicPr>
          <p:nvPr/>
        </p:nvPicPr>
        <p:blipFill>
          <a:blip r:embed="rId5"/>
          <a:stretch>
            <a:fillRect/>
          </a:stretch>
        </p:blipFill>
        <p:spPr>
          <a:xfrm>
            <a:off x="5166" y="2982521"/>
            <a:ext cx="18282834" cy="7190177"/>
          </a:xfrm>
          <a:prstGeom prst="rect">
            <a:avLst/>
          </a:prstGeom>
        </p:spPr>
      </p:pic>
    </p:spTree>
    <p:extLst>
      <p:ext uri="{BB962C8B-B14F-4D97-AF65-F5344CB8AC3E}">
        <p14:creationId xmlns:p14="http://schemas.microsoft.com/office/powerpoint/2010/main" val="1154806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p:cNvGrpSpPr/>
        <p:nvPr/>
      </p:nvGrpSpPr>
      <p:grpSpPr>
        <a:xfrm>
          <a:off x="0" y="0"/>
          <a:ext cx="0" cy="0"/>
          <a:chOff x="0" y="0"/>
          <a:chExt cx="0" cy="0"/>
        </a:xfrm>
      </p:grpSpPr>
      <p:sp>
        <p:nvSpPr>
          <p:cNvPr id="11" name="AutoShape 11"/>
          <p:cNvSpPr/>
          <p:nvPr/>
        </p:nvSpPr>
        <p:spPr>
          <a:xfrm>
            <a:off x="0" y="9779511"/>
            <a:ext cx="18296991" cy="0"/>
          </a:xfrm>
          <a:prstGeom prst="line">
            <a:avLst/>
          </a:prstGeom>
          <a:ln w="38100" cap="flat">
            <a:solidFill>
              <a:srgbClr val="837164"/>
            </a:solidFill>
            <a:prstDash val="solid"/>
            <a:headEnd type="none" w="sm" len="sm"/>
            <a:tailEnd type="none" w="sm" len="sm"/>
          </a:ln>
        </p:spPr>
      </p:sp>
      <p:sp>
        <p:nvSpPr>
          <p:cNvPr id="12" name="TextBox 12"/>
          <p:cNvSpPr txBox="1"/>
          <p:nvPr/>
        </p:nvSpPr>
        <p:spPr>
          <a:xfrm>
            <a:off x="4191000" y="55786"/>
            <a:ext cx="9384936" cy="1089465"/>
          </a:xfrm>
          <a:prstGeom prst="rect">
            <a:avLst/>
          </a:prstGeom>
        </p:spPr>
        <p:txBody>
          <a:bodyPr lIns="0" tIns="0" rIns="0" bIns="0" rtlCol="0" anchor="t">
            <a:spAutoFit/>
          </a:bodyPr>
          <a:lstStyle/>
          <a:p>
            <a:pPr algn="ctr">
              <a:lnSpc>
                <a:spcPts val="9002"/>
              </a:lnSpc>
            </a:pPr>
            <a:r>
              <a:rPr lang="en-US" sz="6000" dirty="0">
                <a:solidFill>
                  <a:srgbClr val="16A980"/>
                </a:solidFill>
                <a:latin typeface="Loubag"/>
                <a:ea typeface="Loubag"/>
                <a:cs typeface="Loubag"/>
                <a:sym typeface="Loubag"/>
              </a:rPr>
              <a:t>4. Data cleaning by SQL:</a:t>
            </a:r>
          </a:p>
        </p:txBody>
      </p:sp>
      <p:pic>
        <p:nvPicPr>
          <p:cNvPr id="18" name="Picture 17">
            <a:extLst>
              <a:ext uri="{FF2B5EF4-FFF2-40B4-BE49-F238E27FC236}">
                <a16:creationId xmlns:a16="http://schemas.microsoft.com/office/drawing/2014/main" id="{F2AFE7D1-B367-732A-C0E8-FC532A4F21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9" name="Picture 18">
            <a:extLst>
              <a:ext uri="{FF2B5EF4-FFF2-40B4-BE49-F238E27FC236}">
                <a16:creationId xmlns:a16="http://schemas.microsoft.com/office/drawing/2014/main" id="{838B55F9-7A19-E8DB-E775-ED2CFDEBF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pic>
        <p:nvPicPr>
          <p:cNvPr id="22" name="Picture 21">
            <a:extLst>
              <a:ext uri="{FF2B5EF4-FFF2-40B4-BE49-F238E27FC236}">
                <a16:creationId xmlns:a16="http://schemas.microsoft.com/office/drawing/2014/main" id="{7A87E7A2-FF76-12FB-6396-0CAD60006B98}"/>
              </a:ext>
            </a:extLst>
          </p:cNvPr>
          <p:cNvPicPr>
            <a:picLocks noChangeAspect="1"/>
          </p:cNvPicPr>
          <p:nvPr/>
        </p:nvPicPr>
        <p:blipFill>
          <a:blip r:embed="rId4">
            <a:extLst>
              <a:ext uri="{28A0092B-C50C-407E-A947-70E740481C1C}">
                <a14:useLocalDpi xmlns:a14="http://schemas.microsoft.com/office/drawing/2010/main" val="0"/>
              </a:ext>
            </a:extLst>
          </a:blip>
          <a:srcRect l="23751" t="18890" r="19376" b="32223"/>
          <a:stretch/>
        </p:blipFill>
        <p:spPr>
          <a:xfrm>
            <a:off x="-8991" y="3132001"/>
            <a:ext cx="18296991" cy="6647509"/>
          </a:xfrm>
          <a:prstGeom prst="rect">
            <a:avLst/>
          </a:prstGeom>
        </p:spPr>
      </p:pic>
      <p:sp>
        <p:nvSpPr>
          <p:cNvPr id="24" name="TextBox 23">
            <a:extLst>
              <a:ext uri="{FF2B5EF4-FFF2-40B4-BE49-F238E27FC236}">
                <a16:creationId xmlns:a16="http://schemas.microsoft.com/office/drawing/2014/main" id="{68728BFC-F141-D8B0-3DE6-1845B5C89823}"/>
              </a:ext>
            </a:extLst>
          </p:cNvPr>
          <p:cNvSpPr txBox="1"/>
          <p:nvPr/>
        </p:nvSpPr>
        <p:spPr>
          <a:xfrm>
            <a:off x="271195" y="1377676"/>
            <a:ext cx="17754600" cy="1569660"/>
          </a:xfrm>
          <a:prstGeom prst="rect">
            <a:avLst/>
          </a:prstGeom>
          <a:noFill/>
        </p:spPr>
        <p:txBody>
          <a:bodyPr wrap="square">
            <a:spAutoFit/>
          </a:bodyPr>
          <a:lstStyle/>
          <a:p>
            <a:pPr marL="285750" indent="-285750">
              <a:buFont typeface="Arial" panose="020B0604020202020204" pitchFamily="34" charset="0"/>
              <a:buChar char="•"/>
            </a:pPr>
            <a:r>
              <a:rPr lang="en-US" sz="3200" b="1" dirty="0">
                <a:solidFill>
                  <a:srgbClr val="2C69A5"/>
                </a:solidFill>
                <a:latin typeface="Aptos Display" panose="020B0004020202020204" pitchFamily="34" charset="0"/>
              </a:rPr>
              <a:t>Removing The goal here is to ensure that data maintains accuracy and consistency. By removing entries that don't align with expected shipping time, It useful to improving the reliability of dataset for further analysis. that don't align with expected shipping time.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p:cNvGrpSpPr/>
        <p:nvPr/>
      </p:nvGrpSpPr>
      <p:grpSpPr>
        <a:xfrm>
          <a:off x="0" y="0"/>
          <a:ext cx="0" cy="0"/>
          <a:chOff x="0" y="0"/>
          <a:chExt cx="0" cy="0"/>
        </a:xfrm>
      </p:grpSpPr>
      <p:sp>
        <p:nvSpPr>
          <p:cNvPr id="11" name="TextBox 11"/>
          <p:cNvSpPr txBox="1"/>
          <p:nvPr/>
        </p:nvSpPr>
        <p:spPr>
          <a:xfrm>
            <a:off x="3128833" y="-157107"/>
            <a:ext cx="12192000" cy="1029769"/>
          </a:xfrm>
          <a:prstGeom prst="rect">
            <a:avLst/>
          </a:prstGeom>
        </p:spPr>
        <p:txBody>
          <a:bodyPr wrap="square" lIns="0" tIns="0" rIns="0" bIns="0" rtlCol="0" anchor="t">
            <a:spAutoFit/>
          </a:bodyPr>
          <a:lstStyle/>
          <a:p>
            <a:pPr algn="l">
              <a:lnSpc>
                <a:spcPts val="9002"/>
              </a:lnSpc>
            </a:pPr>
            <a:r>
              <a:rPr lang="en-US" sz="3600" dirty="0">
                <a:solidFill>
                  <a:srgbClr val="16A980"/>
                </a:solidFill>
                <a:latin typeface="Loubag"/>
                <a:ea typeface="Loubag"/>
                <a:cs typeface="Loubag"/>
                <a:sym typeface="Loubag"/>
              </a:rPr>
              <a:t>5.</a:t>
            </a:r>
            <a:r>
              <a:rPr lang="ar-EG" sz="3600" dirty="0">
                <a:solidFill>
                  <a:srgbClr val="16A980"/>
                </a:solidFill>
                <a:latin typeface="Loubag"/>
                <a:ea typeface="Loubag"/>
                <a:cs typeface="Loubag"/>
                <a:sym typeface="Loubag"/>
              </a:rPr>
              <a:t> </a:t>
            </a:r>
            <a:r>
              <a:rPr lang="en-US" sz="3600" dirty="0">
                <a:solidFill>
                  <a:srgbClr val="16A980"/>
                </a:solidFill>
                <a:latin typeface="Loubag"/>
                <a:ea typeface="Loubag"/>
                <a:cs typeface="Loubag"/>
                <a:sym typeface="Loubag"/>
              </a:rPr>
              <a:t>PROJECT Production , Purchasing Schema Focus:</a:t>
            </a:r>
          </a:p>
        </p:txBody>
      </p:sp>
      <p:sp>
        <p:nvSpPr>
          <p:cNvPr id="13" name="AutoShape 13"/>
          <p:cNvSpPr/>
          <p:nvPr/>
        </p:nvSpPr>
        <p:spPr>
          <a:xfrm flipV="1">
            <a:off x="0" y="9779511"/>
            <a:ext cx="18296991" cy="0"/>
          </a:xfrm>
          <a:prstGeom prst="line">
            <a:avLst/>
          </a:prstGeom>
          <a:ln w="38100" cap="flat">
            <a:solidFill>
              <a:srgbClr val="837164"/>
            </a:solidFill>
            <a:prstDash val="solid"/>
            <a:headEnd type="none" w="sm" len="sm"/>
            <a:tailEnd type="none" w="sm" len="sm"/>
          </a:ln>
        </p:spPr>
        <p:txBody>
          <a:bodyPr/>
          <a:lstStyle/>
          <a:p>
            <a:endParaRPr lang="en-US"/>
          </a:p>
        </p:txBody>
      </p:sp>
      <p:pic>
        <p:nvPicPr>
          <p:cNvPr id="16" name="Picture 15">
            <a:extLst>
              <a:ext uri="{FF2B5EF4-FFF2-40B4-BE49-F238E27FC236}">
                <a16:creationId xmlns:a16="http://schemas.microsoft.com/office/drawing/2014/main" id="{81DF3A2E-1345-DF0A-27DC-831EE7742CD5}"/>
              </a:ext>
            </a:extLst>
          </p:cNvPr>
          <p:cNvPicPr>
            <a:picLocks noChangeAspect="1"/>
          </p:cNvPicPr>
          <p:nvPr/>
        </p:nvPicPr>
        <p:blipFill>
          <a:blip r:embed="rId2"/>
          <a:stretch>
            <a:fillRect/>
          </a:stretch>
        </p:blipFill>
        <p:spPr>
          <a:xfrm>
            <a:off x="7663039" y="1029771"/>
            <a:ext cx="10624962" cy="8688203"/>
          </a:xfrm>
          <a:prstGeom prst="rect">
            <a:avLst/>
          </a:prstGeom>
        </p:spPr>
      </p:pic>
      <p:sp>
        <p:nvSpPr>
          <p:cNvPr id="18" name="TextBox 17">
            <a:extLst>
              <a:ext uri="{FF2B5EF4-FFF2-40B4-BE49-F238E27FC236}">
                <a16:creationId xmlns:a16="http://schemas.microsoft.com/office/drawing/2014/main" id="{725C4ED5-3B99-9F6F-C33D-2FE787640C9A}"/>
              </a:ext>
            </a:extLst>
          </p:cNvPr>
          <p:cNvSpPr txBox="1"/>
          <p:nvPr/>
        </p:nvSpPr>
        <p:spPr>
          <a:xfrm>
            <a:off x="331329" y="1935368"/>
            <a:ext cx="7313875" cy="7478970"/>
          </a:xfrm>
          <a:prstGeom prst="rect">
            <a:avLst/>
          </a:prstGeom>
          <a:noFill/>
        </p:spPr>
        <p:txBody>
          <a:bodyPr wrap="square">
            <a:spAutoFit/>
          </a:bodyPr>
          <a:lstStyle/>
          <a:p>
            <a:r>
              <a:rPr lang="en-US" sz="3200" b="1" dirty="0">
                <a:solidFill>
                  <a:srgbClr val="2C69A5"/>
                </a:solidFill>
                <a:latin typeface="Aptos Display" panose="020B0004020202020204" pitchFamily="34" charset="0"/>
              </a:rPr>
              <a:t>This schema, built using Power BI, showcases the relationships between various tables essential for analyzing production efficiency in the AdventureWorks dataset. Key tables include Work Order Performance, Product Components, and Procurement and Shipping, all connected to analyze production timelines, component usage, and procurement efficiency. The relationships were designed to track the entire workflow, from procurement to production and stock management, ensuring comprehensive insights into the production process.</a:t>
            </a:r>
          </a:p>
        </p:txBody>
      </p:sp>
      <p:pic>
        <p:nvPicPr>
          <p:cNvPr id="19" name="Picture 18">
            <a:extLst>
              <a:ext uri="{FF2B5EF4-FFF2-40B4-BE49-F238E27FC236}">
                <a16:creationId xmlns:a16="http://schemas.microsoft.com/office/drawing/2014/main" id="{E8E986EE-ED0C-D4D8-74B5-510215BD12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00356" y="89886"/>
            <a:ext cx="2887644" cy="905607"/>
          </a:xfrm>
          <a:prstGeom prst="rect">
            <a:avLst/>
          </a:prstGeom>
          <a:ln>
            <a:noFill/>
          </a:ln>
          <a:effectLst>
            <a:softEdge rad="112500"/>
          </a:effectLst>
        </p:spPr>
      </p:pic>
      <p:pic>
        <p:nvPicPr>
          <p:cNvPr id="20" name="Picture 19">
            <a:extLst>
              <a:ext uri="{FF2B5EF4-FFF2-40B4-BE49-F238E27FC236}">
                <a16:creationId xmlns:a16="http://schemas.microsoft.com/office/drawing/2014/main" id="{A71412E2-4CFF-85EB-E177-212E58A762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2990945" cy="1029770"/>
          </a:xfrm>
          <a:prstGeom prst="rect">
            <a:avLst/>
          </a:prstGeom>
          <a:ln>
            <a:noFill/>
          </a:ln>
          <a:effectLst>
            <a:softEdge rad="11250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EE27D071-FA40-CE49-65FE-9B59490E0ADE}"/>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819C49BA-8020-3773-A136-CF1161E877FE}"/>
              </a:ext>
            </a:extLst>
          </p:cNvPr>
          <p:cNvSpPr txBox="1"/>
          <p:nvPr/>
        </p:nvSpPr>
        <p:spPr>
          <a:xfrm>
            <a:off x="4191000" y="-114300"/>
            <a:ext cx="9395772" cy="1044710"/>
          </a:xfrm>
          <a:prstGeom prst="rect">
            <a:avLst/>
          </a:prstGeom>
        </p:spPr>
        <p:txBody>
          <a:bodyPr wrap="square" lIns="0" tIns="0" rIns="0" bIns="0" rtlCol="0" anchor="t">
            <a:spAutoFit/>
          </a:bodyPr>
          <a:lstStyle/>
          <a:p>
            <a:pPr marL="0" lvl="1" indent="0" algn="l">
              <a:lnSpc>
                <a:spcPts val="9002"/>
              </a:lnSpc>
              <a:spcBef>
                <a:spcPct val="0"/>
              </a:spcBef>
            </a:pPr>
            <a:r>
              <a:rPr lang="en-US" sz="4800" dirty="0">
                <a:solidFill>
                  <a:srgbClr val="16A980"/>
                </a:solidFill>
                <a:latin typeface="Loubag"/>
                <a:ea typeface="Loubag"/>
                <a:cs typeface="Loubag"/>
                <a:sym typeface="Loubag"/>
              </a:rPr>
              <a:t>6</a:t>
            </a:r>
            <a:r>
              <a:rPr lang="en-US" sz="4800" u="none" strike="noStrike" dirty="0">
                <a:solidFill>
                  <a:srgbClr val="16A980"/>
                </a:solidFill>
                <a:latin typeface="Loubag"/>
                <a:ea typeface="Loubag"/>
                <a:cs typeface="Loubag"/>
                <a:sym typeface="Loubag"/>
              </a:rPr>
              <a:t>.1. Data Analysis &amp; Insights:</a:t>
            </a:r>
          </a:p>
        </p:txBody>
      </p:sp>
      <p:pic>
        <p:nvPicPr>
          <p:cNvPr id="16" name="Picture 15">
            <a:extLst>
              <a:ext uri="{FF2B5EF4-FFF2-40B4-BE49-F238E27FC236}">
                <a16:creationId xmlns:a16="http://schemas.microsoft.com/office/drawing/2014/main" id="{9D94ADD7-3E8E-FEEB-39AF-1197382C49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7" name="Picture 16">
            <a:extLst>
              <a:ext uri="{FF2B5EF4-FFF2-40B4-BE49-F238E27FC236}">
                <a16:creationId xmlns:a16="http://schemas.microsoft.com/office/drawing/2014/main" id="{1ADE010B-2FE0-84B8-2FBA-E6411FB89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15" name="TextBox 15">
            <a:extLst>
              <a:ext uri="{FF2B5EF4-FFF2-40B4-BE49-F238E27FC236}">
                <a16:creationId xmlns:a16="http://schemas.microsoft.com/office/drawing/2014/main" id="{54A6EF56-AA2E-4134-0782-501C82322125}"/>
              </a:ext>
            </a:extLst>
          </p:cNvPr>
          <p:cNvSpPr txBox="1"/>
          <p:nvPr/>
        </p:nvSpPr>
        <p:spPr>
          <a:xfrm>
            <a:off x="250556" y="3170610"/>
            <a:ext cx="9579244" cy="3169522"/>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2800" b="1" dirty="0">
                <a:solidFill>
                  <a:srgbClr val="2C69A5"/>
                </a:solidFill>
                <a:latin typeface="Aptos Display" panose="020B0004020202020204" pitchFamily="34" charset="0"/>
                <a:ea typeface="HK Grotesk"/>
                <a:cs typeface="HK Grotesk"/>
                <a:sym typeface="HK Grotesk"/>
              </a:rPr>
              <a:t>Answer: The chart shows that different shipping companies have varied performances in terms of the percentage of total costs before and after shipping and tax. "OVERSEAS-DELUXE" and "CARGO TRANSPORT 5" account for 47.3% of the cost before and after shipping and tax.</a:t>
            </a:r>
          </a:p>
        </p:txBody>
      </p:sp>
      <p:pic>
        <p:nvPicPr>
          <p:cNvPr id="5" name="Picture 4">
            <a:extLst>
              <a:ext uri="{FF2B5EF4-FFF2-40B4-BE49-F238E27FC236}">
                <a16:creationId xmlns:a16="http://schemas.microsoft.com/office/drawing/2014/main" id="{15857F7D-138D-8425-4BFF-509D917FFA7D}"/>
              </a:ext>
            </a:extLst>
          </p:cNvPr>
          <p:cNvPicPr>
            <a:picLocks noChangeAspect="1"/>
          </p:cNvPicPr>
          <p:nvPr/>
        </p:nvPicPr>
        <p:blipFill>
          <a:blip r:embed="rId4"/>
          <a:stretch>
            <a:fillRect/>
          </a:stretch>
        </p:blipFill>
        <p:spPr>
          <a:xfrm>
            <a:off x="9986074" y="1998578"/>
            <a:ext cx="8077200" cy="5513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5">
            <a:extLst>
              <a:ext uri="{FF2B5EF4-FFF2-40B4-BE49-F238E27FC236}">
                <a16:creationId xmlns:a16="http://schemas.microsoft.com/office/drawing/2014/main" id="{0BA2D896-0654-D340-BC21-B06CBF9467FB}"/>
              </a:ext>
            </a:extLst>
          </p:cNvPr>
          <p:cNvSpPr txBox="1"/>
          <p:nvPr/>
        </p:nvSpPr>
        <p:spPr>
          <a:xfrm>
            <a:off x="381000" y="1088942"/>
            <a:ext cx="10519474" cy="751103"/>
          </a:xfrm>
          <a:prstGeom prst="rect">
            <a:avLst/>
          </a:prstGeom>
        </p:spPr>
        <p:txBody>
          <a:bodyPr wrap="square" lIns="0" tIns="0" rIns="0" bIns="0" rtlCol="0" anchor="t">
            <a:spAutoFit/>
          </a:bodyPr>
          <a:lstStyle/>
          <a:p>
            <a:pPr algn="just">
              <a:lnSpc>
                <a:spcPct val="150000"/>
              </a:lnSpc>
            </a:pPr>
            <a:r>
              <a:rPr lang="en-US" sz="3600" b="1" dirty="0">
                <a:solidFill>
                  <a:srgbClr val="16A980"/>
                </a:solidFill>
                <a:latin typeface="Aptos Display" panose="020B0004020202020204" pitchFamily="34" charset="0"/>
                <a:ea typeface="HK Grotesk"/>
                <a:cs typeface="HK Grotesk"/>
                <a:sym typeface="HK Grotesk"/>
              </a:rPr>
              <a:t>Q1: How does shipping performance vary by carrier?</a:t>
            </a:r>
          </a:p>
        </p:txBody>
      </p:sp>
      <p:sp>
        <p:nvSpPr>
          <p:cNvPr id="3" name="TextBox 15">
            <a:extLst>
              <a:ext uri="{FF2B5EF4-FFF2-40B4-BE49-F238E27FC236}">
                <a16:creationId xmlns:a16="http://schemas.microsoft.com/office/drawing/2014/main" id="{DEE34DD8-D898-8554-4BAF-2A36445A5074}"/>
              </a:ext>
            </a:extLst>
          </p:cNvPr>
          <p:cNvSpPr txBox="1"/>
          <p:nvPr/>
        </p:nvSpPr>
        <p:spPr>
          <a:xfrm>
            <a:off x="250556" y="8138520"/>
            <a:ext cx="16611600" cy="1230530"/>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2800" b="1" dirty="0">
                <a:solidFill>
                  <a:srgbClr val="2C69A5"/>
                </a:solidFill>
                <a:latin typeface="Aptos Display" panose="020B0004020202020204" pitchFamily="34" charset="0"/>
                <a:ea typeface="HK Grotesk"/>
                <a:cs typeface="HK Grotesk"/>
                <a:sym typeface="HK Grotesk"/>
              </a:rPr>
              <a:t> Investigate the reasons behind the cost variations for each shipping provider and identify opportunities to streamline shipping for cost savings.</a:t>
            </a:r>
          </a:p>
        </p:txBody>
      </p:sp>
    </p:spTree>
    <p:extLst>
      <p:ext uri="{BB962C8B-B14F-4D97-AF65-F5344CB8AC3E}">
        <p14:creationId xmlns:p14="http://schemas.microsoft.com/office/powerpoint/2010/main" val="212362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50ECB6B8-8158-915D-676F-99B8EC15558A}"/>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9C2B545C-CE50-0304-CB63-0A3B8EAE6C2E}"/>
              </a:ext>
            </a:extLst>
          </p:cNvPr>
          <p:cNvSpPr txBox="1"/>
          <p:nvPr/>
        </p:nvSpPr>
        <p:spPr>
          <a:xfrm>
            <a:off x="4191000" y="-114300"/>
            <a:ext cx="9395772" cy="1044710"/>
          </a:xfrm>
          <a:prstGeom prst="rect">
            <a:avLst/>
          </a:prstGeom>
        </p:spPr>
        <p:txBody>
          <a:bodyPr wrap="square" lIns="0" tIns="0" rIns="0" bIns="0" rtlCol="0" anchor="t">
            <a:spAutoFit/>
          </a:bodyPr>
          <a:lstStyle/>
          <a:p>
            <a:pPr marL="0" lvl="1" indent="0" algn="l">
              <a:lnSpc>
                <a:spcPts val="9002"/>
              </a:lnSpc>
              <a:spcBef>
                <a:spcPct val="0"/>
              </a:spcBef>
            </a:pPr>
            <a:r>
              <a:rPr lang="en-US" sz="4800" dirty="0">
                <a:solidFill>
                  <a:srgbClr val="16A980"/>
                </a:solidFill>
                <a:latin typeface="Loubag"/>
                <a:ea typeface="Loubag"/>
                <a:cs typeface="Loubag"/>
                <a:sym typeface="Loubag"/>
              </a:rPr>
              <a:t>6</a:t>
            </a:r>
            <a:r>
              <a:rPr lang="en-US" sz="4800" u="none" strike="noStrike" dirty="0">
                <a:solidFill>
                  <a:srgbClr val="16A980"/>
                </a:solidFill>
                <a:latin typeface="Loubag"/>
                <a:ea typeface="Loubag"/>
                <a:cs typeface="Loubag"/>
                <a:sym typeface="Loubag"/>
              </a:rPr>
              <a:t>.</a:t>
            </a:r>
            <a:r>
              <a:rPr lang="en-US" sz="4800" dirty="0">
                <a:solidFill>
                  <a:srgbClr val="16A980"/>
                </a:solidFill>
                <a:latin typeface="Loubag"/>
                <a:ea typeface="Loubag"/>
                <a:cs typeface="Loubag"/>
                <a:sym typeface="Loubag"/>
              </a:rPr>
              <a:t>2</a:t>
            </a:r>
            <a:r>
              <a:rPr lang="en-US" sz="4800" u="none" strike="noStrike" dirty="0">
                <a:solidFill>
                  <a:srgbClr val="16A980"/>
                </a:solidFill>
                <a:latin typeface="Loubag"/>
                <a:ea typeface="Loubag"/>
                <a:cs typeface="Loubag"/>
                <a:sym typeface="Loubag"/>
              </a:rPr>
              <a:t>. Data Analysis &amp; Insights:</a:t>
            </a:r>
          </a:p>
        </p:txBody>
      </p:sp>
      <p:pic>
        <p:nvPicPr>
          <p:cNvPr id="16" name="Picture 15">
            <a:extLst>
              <a:ext uri="{FF2B5EF4-FFF2-40B4-BE49-F238E27FC236}">
                <a16:creationId xmlns:a16="http://schemas.microsoft.com/office/drawing/2014/main" id="{1AE3DA79-2529-142C-779A-D24937D83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7" name="Picture 16">
            <a:extLst>
              <a:ext uri="{FF2B5EF4-FFF2-40B4-BE49-F238E27FC236}">
                <a16:creationId xmlns:a16="http://schemas.microsoft.com/office/drawing/2014/main" id="{E0AB2AED-E9C5-A20B-110F-9143C46EB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15" name="TextBox 15">
            <a:extLst>
              <a:ext uri="{FF2B5EF4-FFF2-40B4-BE49-F238E27FC236}">
                <a16:creationId xmlns:a16="http://schemas.microsoft.com/office/drawing/2014/main" id="{B1AAD650-D056-841D-40BC-FC6761866BEB}"/>
              </a:ext>
            </a:extLst>
          </p:cNvPr>
          <p:cNvSpPr txBox="1"/>
          <p:nvPr/>
        </p:nvSpPr>
        <p:spPr>
          <a:xfrm>
            <a:off x="224726" y="3347225"/>
            <a:ext cx="10443274" cy="1582100"/>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600" b="1" dirty="0">
                <a:solidFill>
                  <a:srgbClr val="2C69A5"/>
                </a:solidFill>
                <a:latin typeface="Aptos Display" panose="020B0004020202020204" pitchFamily="34" charset="0"/>
                <a:ea typeface="HK Grotesk"/>
                <a:cs typeface="HK Grotesk"/>
                <a:sym typeface="HK Grotesk"/>
              </a:rPr>
              <a:t>Answer: There are 295 finished goods compared to a total of 480 products.</a:t>
            </a:r>
          </a:p>
        </p:txBody>
      </p:sp>
      <p:sp>
        <p:nvSpPr>
          <p:cNvPr id="2" name="TextBox 15">
            <a:extLst>
              <a:ext uri="{FF2B5EF4-FFF2-40B4-BE49-F238E27FC236}">
                <a16:creationId xmlns:a16="http://schemas.microsoft.com/office/drawing/2014/main" id="{F1225D36-1269-2034-6C49-AE82869087B0}"/>
              </a:ext>
            </a:extLst>
          </p:cNvPr>
          <p:cNvSpPr txBox="1"/>
          <p:nvPr/>
        </p:nvSpPr>
        <p:spPr>
          <a:xfrm>
            <a:off x="224726" y="1257161"/>
            <a:ext cx="12649200" cy="751103"/>
          </a:xfrm>
          <a:prstGeom prst="rect">
            <a:avLst/>
          </a:prstGeom>
        </p:spPr>
        <p:txBody>
          <a:bodyPr wrap="square" lIns="0" tIns="0" rIns="0" bIns="0" rtlCol="0" anchor="t">
            <a:spAutoFit/>
          </a:bodyPr>
          <a:lstStyle/>
          <a:p>
            <a:pPr algn="just">
              <a:lnSpc>
                <a:spcPct val="150000"/>
              </a:lnSpc>
            </a:pPr>
            <a:r>
              <a:rPr lang="en-US" sz="3600" b="1" dirty="0">
                <a:solidFill>
                  <a:srgbClr val="16A980"/>
                </a:solidFill>
                <a:latin typeface="Aptos Display" panose="020B0004020202020204" pitchFamily="34" charset="0"/>
                <a:ea typeface="HK Grotesk"/>
                <a:cs typeface="HK Grotesk"/>
                <a:sym typeface="HK Grotesk"/>
              </a:rPr>
              <a:t>Q2: How many finished goods are there?</a:t>
            </a:r>
          </a:p>
        </p:txBody>
      </p:sp>
      <p:pic>
        <p:nvPicPr>
          <p:cNvPr id="4" name="Picture 3">
            <a:extLst>
              <a:ext uri="{FF2B5EF4-FFF2-40B4-BE49-F238E27FC236}">
                <a16:creationId xmlns:a16="http://schemas.microsoft.com/office/drawing/2014/main" id="{02B18607-8BF0-998A-B14D-3625F539E1E0}"/>
              </a:ext>
            </a:extLst>
          </p:cNvPr>
          <p:cNvPicPr>
            <a:picLocks noChangeAspect="1"/>
          </p:cNvPicPr>
          <p:nvPr/>
        </p:nvPicPr>
        <p:blipFill>
          <a:blip r:embed="rId4"/>
          <a:stretch>
            <a:fillRect/>
          </a:stretch>
        </p:blipFill>
        <p:spPr>
          <a:xfrm>
            <a:off x="11129074" y="2008264"/>
            <a:ext cx="6934200" cy="541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15">
            <a:extLst>
              <a:ext uri="{FF2B5EF4-FFF2-40B4-BE49-F238E27FC236}">
                <a16:creationId xmlns:a16="http://schemas.microsoft.com/office/drawing/2014/main" id="{31DCFEB3-8218-A4AA-F04A-E50342F9C538}"/>
              </a:ext>
            </a:extLst>
          </p:cNvPr>
          <p:cNvSpPr txBox="1"/>
          <p:nvPr/>
        </p:nvSpPr>
        <p:spPr>
          <a:xfrm>
            <a:off x="224726" y="8242530"/>
            <a:ext cx="16437244" cy="1582100"/>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600" b="1" dirty="0">
                <a:solidFill>
                  <a:srgbClr val="2C69A5"/>
                </a:solidFill>
                <a:latin typeface="Aptos Display" panose="020B0004020202020204" pitchFamily="34" charset="0"/>
                <a:ea typeface="HK Grotesk"/>
                <a:cs typeface="HK Grotesk"/>
                <a:sym typeface="HK Grotesk"/>
              </a:rPr>
              <a:t> Investigate the gap between finished goods and total products to identify any delays or bottlenecks in the final stages of production.</a:t>
            </a:r>
          </a:p>
        </p:txBody>
      </p:sp>
    </p:spTree>
    <p:extLst>
      <p:ext uri="{BB962C8B-B14F-4D97-AF65-F5344CB8AC3E}">
        <p14:creationId xmlns:p14="http://schemas.microsoft.com/office/powerpoint/2010/main" val="1040138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4109DBA8-3056-5559-785E-18E8A552525E}"/>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DE14C175-0D7E-BE3B-7468-0542C9189122}"/>
              </a:ext>
            </a:extLst>
          </p:cNvPr>
          <p:cNvSpPr txBox="1"/>
          <p:nvPr/>
        </p:nvSpPr>
        <p:spPr>
          <a:xfrm>
            <a:off x="4191000" y="-114300"/>
            <a:ext cx="9395772" cy="1044710"/>
          </a:xfrm>
          <a:prstGeom prst="rect">
            <a:avLst/>
          </a:prstGeom>
        </p:spPr>
        <p:txBody>
          <a:bodyPr wrap="square" lIns="0" tIns="0" rIns="0" bIns="0" rtlCol="0" anchor="t">
            <a:spAutoFit/>
          </a:bodyPr>
          <a:lstStyle/>
          <a:p>
            <a:pPr marL="0" lvl="1" indent="0" algn="l">
              <a:lnSpc>
                <a:spcPts val="9002"/>
              </a:lnSpc>
              <a:spcBef>
                <a:spcPct val="0"/>
              </a:spcBef>
            </a:pPr>
            <a:r>
              <a:rPr lang="en-US" sz="4800" dirty="0">
                <a:solidFill>
                  <a:srgbClr val="16A980"/>
                </a:solidFill>
                <a:latin typeface="Loubag"/>
                <a:ea typeface="Loubag"/>
                <a:cs typeface="Loubag"/>
                <a:sym typeface="Loubag"/>
              </a:rPr>
              <a:t>6</a:t>
            </a:r>
            <a:r>
              <a:rPr lang="en-US" sz="4800" u="none" strike="noStrike" dirty="0">
                <a:solidFill>
                  <a:srgbClr val="16A980"/>
                </a:solidFill>
                <a:latin typeface="Loubag"/>
                <a:ea typeface="Loubag"/>
                <a:cs typeface="Loubag"/>
                <a:sym typeface="Loubag"/>
              </a:rPr>
              <a:t>.3. Data Analysis &amp; Insights:</a:t>
            </a:r>
          </a:p>
        </p:txBody>
      </p:sp>
      <p:pic>
        <p:nvPicPr>
          <p:cNvPr id="16" name="Picture 15">
            <a:extLst>
              <a:ext uri="{FF2B5EF4-FFF2-40B4-BE49-F238E27FC236}">
                <a16:creationId xmlns:a16="http://schemas.microsoft.com/office/drawing/2014/main" id="{E245F302-036E-027F-818C-C26ED5E5A6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7" name="Picture 16">
            <a:extLst>
              <a:ext uri="{FF2B5EF4-FFF2-40B4-BE49-F238E27FC236}">
                <a16:creationId xmlns:a16="http://schemas.microsoft.com/office/drawing/2014/main" id="{77256112-A0CA-2C25-0715-082FB4E89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15" name="TextBox 15">
            <a:extLst>
              <a:ext uri="{FF2B5EF4-FFF2-40B4-BE49-F238E27FC236}">
                <a16:creationId xmlns:a16="http://schemas.microsoft.com/office/drawing/2014/main" id="{F74FBD5D-DA64-C04D-DAFC-8763183F9BA9}"/>
              </a:ext>
            </a:extLst>
          </p:cNvPr>
          <p:cNvSpPr txBox="1"/>
          <p:nvPr/>
        </p:nvSpPr>
        <p:spPr>
          <a:xfrm>
            <a:off x="237641" y="4035451"/>
            <a:ext cx="9376474" cy="2145011"/>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200" b="1" dirty="0">
                <a:solidFill>
                  <a:srgbClr val="2C69A5"/>
                </a:solidFill>
                <a:latin typeface="Aptos Display" panose="020B0004020202020204" pitchFamily="34" charset="0"/>
                <a:ea typeface="HK Grotesk"/>
                <a:cs typeface="HK Grotesk"/>
                <a:sym typeface="HK Grotesk"/>
              </a:rPr>
              <a:t>Answer: The "Front Derailleur" and "LL Fork" products have the highest scrapped quantities, with 348 and 280 units, respectively.</a:t>
            </a:r>
          </a:p>
        </p:txBody>
      </p:sp>
      <p:sp>
        <p:nvSpPr>
          <p:cNvPr id="2" name="TextBox 15">
            <a:extLst>
              <a:ext uri="{FF2B5EF4-FFF2-40B4-BE49-F238E27FC236}">
                <a16:creationId xmlns:a16="http://schemas.microsoft.com/office/drawing/2014/main" id="{B990D8AB-6944-C3D3-EF35-E47FAA692FB8}"/>
              </a:ext>
            </a:extLst>
          </p:cNvPr>
          <p:cNvSpPr txBox="1"/>
          <p:nvPr/>
        </p:nvSpPr>
        <p:spPr>
          <a:xfrm>
            <a:off x="81291" y="1044711"/>
            <a:ext cx="13567474" cy="751103"/>
          </a:xfrm>
          <a:prstGeom prst="rect">
            <a:avLst/>
          </a:prstGeom>
        </p:spPr>
        <p:txBody>
          <a:bodyPr wrap="square" lIns="0" tIns="0" rIns="0" bIns="0" rtlCol="0" anchor="t">
            <a:spAutoFit/>
          </a:bodyPr>
          <a:lstStyle/>
          <a:p>
            <a:pPr algn="just">
              <a:lnSpc>
                <a:spcPct val="150000"/>
              </a:lnSpc>
            </a:pPr>
            <a:r>
              <a:rPr lang="en-US" sz="3600" b="1" dirty="0">
                <a:solidFill>
                  <a:srgbClr val="16A980"/>
                </a:solidFill>
                <a:latin typeface="Aptos Display" panose="020B0004020202020204" pitchFamily="34" charset="0"/>
                <a:ea typeface="HK Grotesk"/>
                <a:cs typeface="HK Grotesk"/>
                <a:sym typeface="HK Grotesk"/>
              </a:rPr>
              <a:t>Q3: Which products have the highest scrapped quantities?</a:t>
            </a:r>
          </a:p>
        </p:txBody>
      </p:sp>
      <p:sp>
        <p:nvSpPr>
          <p:cNvPr id="6" name="TextBox 15">
            <a:extLst>
              <a:ext uri="{FF2B5EF4-FFF2-40B4-BE49-F238E27FC236}">
                <a16:creationId xmlns:a16="http://schemas.microsoft.com/office/drawing/2014/main" id="{833CDF61-B2FC-3472-EB83-019275E71B5A}"/>
              </a:ext>
            </a:extLst>
          </p:cNvPr>
          <p:cNvSpPr txBox="1"/>
          <p:nvPr/>
        </p:nvSpPr>
        <p:spPr>
          <a:xfrm>
            <a:off x="220850" y="8420100"/>
            <a:ext cx="17533749" cy="1582100"/>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600" b="1" dirty="0">
                <a:solidFill>
                  <a:srgbClr val="2C69A5"/>
                </a:solidFill>
                <a:latin typeface="Aptos Display" panose="020B0004020202020204" pitchFamily="34" charset="0"/>
                <a:ea typeface="HK Grotesk"/>
                <a:cs typeface="HK Grotesk"/>
                <a:sym typeface="HK Grotesk"/>
              </a:rPr>
              <a:t>Conduct a root cause analysis on the top scrapped products to improve product quality and reduce waste.</a:t>
            </a:r>
          </a:p>
        </p:txBody>
      </p:sp>
      <p:pic>
        <p:nvPicPr>
          <p:cNvPr id="5" name="Picture 4">
            <a:extLst>
              <a:ext uri="{FF2B5EF4-FFF2-40B4-BE49-F238E27FC236}">
                <a16:creationId xmlns:a16="http://schemas.microsoft.com/office/drawing/2014/main" id="{4986D56C-34C0-EAFD-7B3A-4B689E9AD535}"/>
              </a:ext>
            </a:extLst>
          </p:cNvPr>
          <p:cNvPicPr>
            <a:picLocks noChangeAspect="1"/>
          </p:cNvPicPr>
          <p:nvPr/>
        </p:nvPicPr>
        <p:blipFill>
          <a:blip r:embed="rId4"/>
          <a:stretch>
            <a:fillRect/>
          </a:stretch>
        </p:blipFill>
        <p:spPr>
          <a:xfrm>
            <a:off x="9829800" y="2089421"/>
            <a:ext cx="8257807" cy="617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020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ADE1216E-FA6F-0E1C-4907-4C7EF85E0DAA}"/>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E24E1071-AEE4-2C53-9C12-FF51852BCF26}"/>
              </a:ext>
            </a:extLst>
          </p:cNvPr>
          <p:cNvSpPr txBox="1"/>
          <p:nvPr/>
        </p:nvSpPr>
        <p:spPr>
          <a:xfrm>
            <a:off x="4191000" y="-114300"/>
            <a:ext cx="9395772" cy="1044710"/>
          </a:xfrm>
          <a:prstGeom prst="rect">
            <a:avLst/>
          </a:prstGeom>
        </p:spPr>
        <p:txBody>
          <a:bodyPr wrap="square" lIns="0" tIns="0" rIns="0" bIns="0" rtlCol="0" anchor="t">
            <a:spAutoFit/>
          </a:bodyPr>
          <a:lstStyle/>
          <a:p>
            <a:pPr marL="0" lvl="1" indent="0" algn="l">
              <a:lnSpc>
                <a:spcPts val="9002"/>
              </a:lnSpc>
              <a:spcBef>
                <a:spcPct val="0"/>
              </a:spcBef>
            </a:pPr>
            <a:r>
              <a:rPr lang="en-US" sz="4800" dirty="0">
                <a:solidFill>
                  <a:srgbClr val="16A980"/>
                </a:solidFill>
                <a:latin typeface="Loubag"/>
                <a:ea typeface="Loubag"/>
                <a:cs typeface="Loubag"/>
                <a:sym typeface="Loubag"/>
              </a:rPr>
              <a:t>6</a:t>
            </a:r>
            <a:r>
              <a:rPr lang="en-US" sz="4800" u="none" strike="noStrike" dirty="0">
                <a:solidFill>
                  <a:srgbClr val="16A980"/>
                </a:solidFill>
                <a:latin typeface="Loubag"/>
                <a:ea typeface="Loubag"/>
                <a:cs typeface="Loubag"/>
                <a:sym typeface="Loubag"/>
              </a:rPr>
              <a:t>.4. Data Analysis &amp; Insights:</a:t>
            </a:r>
          </a:p>
        </p:txBody>
      </p:sp>
      <p:pic>
        <p:nvPicPr>
          <p:cNvPr id="16" name="Picture 15">
            <a:extLst>
              <a:ext uri="{FF2B5EF4-FFF2-40B4-BE49-F238E27FC236}">
                <a16:creationId xmlns:a16="http://schemas.microsoft.com/office/drawing/2014/main" id="{243E4DA0-9643-F88F-F2C7-F0F626CCAF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7" name="Picture 16">
            <a:extLst>
              <a:ext uri="{FF2B5EF4-FFF2-40B4-BE49-F238E27FC236}">
                <a16:creationId xmlns:a16="http://schemas.microsoft.com/office/drawing/2014/main" id="{DB551B1D-40D5-5A64-2485-888FD735B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15" name="TextBox 15">
            <a:extLst>
              <a:ext uri="{FF2B5EF4-FFF2-40B4-BE49-F238E27FC236}">
                <a16:creationId xmlns:a16="http://schemas.microsoft.com/office/drawing/2014/main" id="{D9D63FBC-77F7-AE40-4362-AC258CB0DDBC}"/>
              </a:ext>
            </a:extLst>
          </p:cNvPr>
          <p:cNvSpPr txBox="1"/>
          <p:nvPr/>
        </p:nvSpPr>
        <p:spPr>
          <a:xfrm>
            <a:off x="133026" y="2797549"/>
            <a:ext cx="8847317" cy="2413096"/>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600" b="1" dirty="0">
                <a:solidFill>
                  <a:srgbClr val="2C69A5"/>
                </a:solidFill>
                <a:latin typeface="Aptos Display" panose="020B0004020202020204" pitchFamily="34" charset="0"/>
                <a:ea typeface="HK Grotesk"/>
                <a:cs typeface="HK Grotesk"/>
                <a:sym typeface="HK Grotesk"/>
              </a:rPr>
              <a:t>Answer: "LL Road Handlebars" contribute the most to shipping delays with a total of 141K units delayed.</a:t>
            </a:r>
          </a:p>
        </p:txBody>
      </p:sp>
      <p:sp>
        <p:nvSpPr>
          <p:cNvPr id="2" name="TextBox 15">
            <a:extLst>
              <a:ext uri="{FF2B5EF4-FFF2-40B4-BE49-F238E27FC236}">
                <a16:creationId xmlns:a16="http://schemas.microsoft.com/office/drawing/2014/main" id="{61723B51-B118-AEBC-8A74-6034C59778FC}"/>
              </a:ext>
            </a:extLst>
          </p:cNvPr>
          <p:cNvSpPr txBox="1"/>
          <p:nvPr/>
        </p:nvSpPr>
        <p:spPr>
          <a:xfrm>
            <a:off x="127860" y="1062147"/>
            <a:ext cx="14710474" cy="751103"/>
          </a:xfrm>
          <a:prstGeom prst="rect">
            <a:avLst/>
          </a:prstGeom>
        </p:spPr>
        <p:txBody>
          <a:bodyPr wrap="square" lIns="0" tIns="0" rIns="0" bIns="0" rtlCol="0" anchor="t">
            <a:spAutoFit/>
          </a:bodyPr>
          <a:lstStyle/>
          <a:p>
            <a:pPr algn="just">
              <a:lnSpc>
                <a:spcPct val="150000"/>
              </a:lnSpc>
            </a:pPr>
            <a:r>
              <a:rPr lang="en-US" sz="3600" b="1" dirty="0">
                <a:solidFill>
                  <a:srgbClr val="16A980"/>
                </a:solidFill>
                <a:latin typeface="Aptos Display" panose="020B0004020202020204" pitchFamily="34" charset="0"/>
                <a:ea typeface="HK Grotesk"/>
                <a:cs typeface="HK Grotesk"/>
                <a:sym typeface="HK Grotesk"/>
              </a:rPr>
              <a:t>Q4: Which products contribute the most to shipping delays?</a:t>
            </a:r>
          </a:p>
        </p:txBody>
      </p:sp>
      <p:sp>
        <p:nvSpPr>
          <p:cNvPr id="6" name="TextBox 15">
            <a:extLst>
              <a:ext uri="{FF2B5EF4-FFF2-40B4-BE49-F238E27FC236}">
                <a16:creationId xmlns:a16="http://schemas.microsoft.com/office/drawing/2014/main" id="{93F283C8-07B9-A063-6763-DCA19FAE5E90}"/>
              </a:ext>
            </a:extLst>
          </p:cNvPr>
          <p:cNvSpPr txBox="1"/>
          <p:nvPr/>
        </p:nvSpPr>
        <p:spPr>
          <a:xfrm>
            <a:off x="127860" y="7708671"/>
            <a:ext cx="17533749" cy="1582100"/>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600" b="1" dirty="0">
                <a:solidFill>
                  <a:srgbClr val="2C69A5"/>
                </a:solidFill>
                <a:latin typeface="Aptos Display" panose="020B0004020202020204" pitchFamily="34" charset="0"/>
                <a:ea typeface="HK Grotesk"/>
                <a:cs typeface="HK Grotesk"/>
                <a:sym typeface="HK Grotesk"/>
              </a:rPr>
              <a:t>Focus on improving the supply chain for this product, as reducing delays could significantly enhance overall delivery performance.</a:t>
            </a:r>
          </a:p>
        </p:txBody>
      </p:sp>
      <p:pic>
        <p:nvPicPr>
          <p:cNvPr id="4" name="Picture 3">
            <a:extLst>
              <a:ext uri="{FF2B5EF4-FFF2-40B4-BE49-F238E27FC236}">
                <a16:creationId xmlns:a16="http://schemas.microsoft.com/office/drawing/2014/main" id="{1BEDFC3A-3D4D-CD4A-160C-700CC367F7E3}"/>
              </a:ext>
            </a:extLst>
          </p:cNvPr>
          <p:cNvPicPr>
            <a:picLocks noChangeAspect="1"/>
          </p:cNvPicPr>
          <p:nvPr/>
        </p:nvPicPr>
        <p:blipFill>
          <a:blip r:embed="rId4"/>
          <a:stretch>
            <a:fillRect/>
          </a:stretch>
        </p:blipFill>
        <p:spPr>
          <a:xfrm>
            <a:off x="9144001" y="1944987"/>
            <a:ext cx="9010973" cy="5529153"/>
          </a:xfrm>
          <a:prstGeom prst="rect">
            <a:avLst/>
          </a:prstGeom>
        </p:spPr>
      </p:pic>
    </p:spTree>
    <p:extLst>
      <p:ext uri="{BB962C8B-B14F-4D97-AF65-F5344CB8AC3E}">
        <p14:creationId xmlns:p14="http://schemas.microsoft.com/office/powerpoint/2010/main" val="21938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570F9C01-ED87-CDA3-C591-882FF896DB6F}"/>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41096440-355E-AE26-3F0E-D31CC878F5F1}"/>
              </a:ext>
            </a:extLst>
          </p:cNvPr>
          <p:cNvSpPr txBox="1"/>
          <p:nvPr/>
        </p:nvSpPr>
        <p:spPr>
          <a:xfrm>
            <a:off x="4191000" y="-114300"/>
            <a:ext cx="9395772" cy="1044710"/>
          </a:xfrm>
          <a:prstGeom prst="rect">
            <a:avLst/>
          </a:prstGeom>
        </p:spPr>
        <p:txBody>
          <a:bodyPr wrap="square" lIns="0" tIns="0" rIns="0" bIns="0" rtlCol="0" anchor="t">
            <a:spAutoFit/>
          </a:bodyPr>
          <a:lstStyle/>
          <a:p>
            <a:pPr marL="0" lvl="1" indent="0" algn="l">
              <a:lnSpc>
                <a:spcPts val="9002"/>
              </a:lnSpc>
              <a:spcBef>
                <a:spcPct val="0"/>
              </a:spcBef>
            </a:pPr>
            <a:r>
              <a:rPr lang="en-US" sz="4800" dirty="0">
                <a:solidFill>
                  <a:srgbClr val="16A980"/>
                </a:solidFill>
                <a:latin typeface="Loubag"/>
                <a:ea typeface="Loubag"/>
                <a:cs typeface="Loubag"/>
                <a:sym typeface="Loubag"/>
              </a:rPr>
              <a:t>6</a:t>
            </a:r>
            <a:r>
              <a:rPr lang="en-US" sz="4800" u="none" strike="noStrike" dirty="0">
                <a:solidFill>
                  <a:srgbClr val="16A980"/>
                </a:solidFill>
                <a:latin typeface="Loubag"/>
                <a:ea typeface="Loubag"/>
                <a:cs typeface="Loubag"/>
                <a:sym typeface="Loubag"/>
              </a:rPr>
              <a:t>.5. Data Analysis &amp; Insights:</a:t>
            </a:r>
          </a:p>
        </p:txBody>
      </p:sp>
      <p:pic>
        <p:nvPicPr>
          <p:cNvPr id="16" name="Picture 15">
            <a:extLst>
              <a:ext uri="{FF2B5EF4-FFF2-40B4-BE49-F238E27FC236}">
                <a16:creationId xmlns:a16="http://schemas.microsoft.com/office/drawing/2014/main" id="{A2D5CD35-8C2F-237F-2E63-3230FE5E3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7" name="Picture 16">
            <a:extLst>
              <a:ext uri="{FF2B5EF4-FFF2-40B4-BE49-F238E27FC236}">
                <a16:creationId xmlns:a16="http://schemas.microsoft.com/office/drawing/2014/main" id="{45BDB0AD-E315-CF3D-DC75-6A5173AC8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15" name="TextBox 15">
            <a:extLst>
              <a:ext uri="{FF2B5EF4-FFF2-40B4-BE49-F238E27FC236}">
                <a16:creationId xmlns:a16="http://schemas.microsoft.com/office/drawing/2014/main" id="{FE9ACFB5-4A3E-86E8-9B8F-596FAD8E57EA}"/>
              </a:ext>
            </a:extLst>
          </p:cNvPr>
          <p:cNvSpPr txBox="1"/>
          <p:nvPr/>
        </p:nvSpPr>
        <p:spPr>
          <a:xfrm>
            <a:off x="381000" y="2695043"/>
            <a:ext cx="9372600" cy="2883675"/>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200" b="1" dirty="0">
                <a:solidFill>
                  <a:srgbClr val="2C69A5"/>
                </a:solidFill>
                <a:latin typeface="Aptos Display" panose="020B0004020202020204" pitchFamily="34" charset="0"/>
                <a:ea typeface="HK Grotesk"/>
                <a:cs typeface="HK Grotesk"/>
                <a:sym typeface="HK Grotesk"/>
              </a:rPr>
              <a:t>Answer: The final price distribution shows significant costs across "Bicycles," "Components," and "Accessories," with a majority attributed to "Bicycles."</a:t>
            </a:r>
          </a:p>
        </p:txBody>
      </p:sp>
      <p:sp>
        <p:nvSpPr>
          <p:cNvPr id="2" name="TextBox 15">
            <a:extLst>
              <a:ext uri="{FF2B5EF4-FFF2-40B4-BE49-F238E27FC236}">
                <a16:creationId xmlns:a16="http://schemas.microsoft.com/office/drawing/2014/main" id="{0A829392-95A9-33A1-74B1-2BD38B406548}"/>
              </a:ext>
            </a:extLst>
          </p:cNvPr>
          <p:cNvSpPr txBox="1"/>
          <p:nvPr/>
        </p:nvSpPr>
        <p:spPr>
          <a:xfrm>
            <a:off x="127860" y="1062147"/>
            <a:ext cx="14883540" cy="667683"/>
          </a:xfrm>
          <a:prstGeom prst="rect">
            <a:avLst/>
          </a:prstGeom>
        </p:spPr>
        <p:txBody>
          <a:bodyPr wrap="square" lIns="0" tIns="0" rIns="0" bIns="0" rtlCol="0" anchor="t">
            <a:spAutoFit/>
          </a:bodyPr>
          <a:lstStyle/>
          <a:p>
            <a:pPr algn="just">
              <a:lnSpc>
                <a:spcPct val="150000"/>
              </a:lnSpc>
            </a:pPr>
            <a:r>
              <a:rPr lang="en-US" sz="3200" b="1" dirty="0">
                <a:solidFill>
                  <a:srgbClr val="16A980"/>
                </a:solidFill>
                <a:latin typeface="Aptos Display" panose="020B0004020202020204" pitchFamily="34" charset="0"/>
                <a:ea typeface="HK Grotesk"/>
                <a:cs typeface="HK Grotesk"/>
                <a:sym typeface="HK Grotesk"/>
              </a:rPr>
              <a:t>Q5: What is the final price per unit across product categories after shipping and tax?</a:t>
            </a:r>
          </a:p>
        </p:txBody>
      </p:sp>
      <p:sp>
        <p:nvSpPr>
          <p:cNvPr id="6" name="TextBox 15">
            <a:extLst>
              <a:ext uri="{FF2B5EF4-FFF2-40B4-BE49-F238E27FC236}">
                <a16:creationId xmlns:a16="http://schemas.microsoft.com/office/drawing/2014/main" id="{03BA5BDB-F152-4EF4-21A2-922F14C69A0A}"/>
              </a:ext>
            </a:extLst>
          </p:cNvPr>
          <p:cNvSpPr txBox="1"/>
          <p:nvPr/>
        </p:nvSpPr>
        <p:spPr>
          <a:xfrm>
            <a:off x="127860" y="7708671"/>
            <a:ext cx="17533749" cy="1582100"/>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600" b="1" dirty="0">
                <a:solidFill>
                  <a:srgbClr val="2C69A5"/>
                </a:solidFill>
                <a:latin typeface="Aptos Display" panose="020B0004020202020204" pitchFamily="34" charset="0"/>
                <a:ea typeface="HK Grotesk"/>
                <a:cs typeface="HK Grotesk"/>
                <a:sym typeface="HK Grotesk"/>
              </a:rPr>
              <a:t>Review pricing strategies for product categories to ensure competitive pricing after factoring in shipping and taxes, especially for higher-cost items like bicycles.</a:t>
            </a:r>
          </a:p>
        </p:txBody>
      </p:sp>
      <p:pic>
        <p:nvPicPr>
          <p:cNvPr id="5" name="Picture 4">
            <a:extLst>
              <a:ext uri="{FF2B5EF4-FFF2-40B4-BE49-F238E27FC236}">
                <a16:creationId xmlns:a16="http://schemas.microsoft.com/office/drawing/2014/main" id="{0906CF1E-2B1D-DD7E-0D95-AD4E22779F99}"/>
              </a:ext>
            </a:extLst>
          </p:cNvPr>
          <p:cNvPicPr>
            <a:picLocks noChangeAspect="1"/>
          </p:cNvPicPr>
          <p:nvPr/>
        </p:nvPicPr>
        <p:blipFill>
          <a:blip r:embed="rId4"/>
          <a:stretch>
            <a:fillRect/>
          </a:stretch>
        </p:blipFill>
        <p:spPr>
          <a:xfrm>
            <a:off x="10439400" y="1861568"/>
            <a:ext cx="7715574" cy="5567932"/>
          </a:xfrm>
          <a:prstGeom prst="rect">
            <a:avLst/>
          </a:prstGeom>
        </p:spPr>
      </p:pic>
    </p:spTree>
    <p:extLst>
      <p:ext uri="{BB962C8B-B14F-4D97-AF65-F5344CB8AC3E}">
        <p14:creationId xmlns:p14="http://schemas.microsoft.com/office/powerpoint/2010/main" val="3237369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E16B0B06-0C88-EFB4-FA64-0A48802A5819}"/>
            </a:ext>
          </a:extLst>
        </p:cNvPr>
        <p:cNvGrpSpPr/>
        <p:nvPr/>
      </p:nvGrpSpPr>
      <p:grpSpPr>
        <a:xfrm>
          <a:off x="0" y="0"/>
          <a:ext cx="0" cy="0"/>
          <a:chOff x="0" y="0"/>
          <a:chExt cx="0" cy="0"/>
        </a:xfrm>
      </p:grpSpPr>
      <p:sp>
        <p:nvSpPr>
          <p:cNvPr id="19" name="AutoShape 19">
            <a:extLst>
              <a:ext uri="{FF2B5EF4-FFF2-40B4-BE49-F238E27FC236}">
                <a16:creationId xmlns:a16="http://schemas.microsoft.com/office/drawing/2014/main" id="{38F7036E-D6A4-FBEF-BF6F-99D0B9D62FD0}"/>
              </a:ext>
            </a:extLst>
          </p:cNvPr>
          <p:cNvSpPr/>
          <p:nvPr/>
        </p:nvSpPr>
        <p:spPr>
          <a:xfrm flipV="1">
            <a:off x="0" y="9779511"/>
            <a:ext cx="18296991" cy="0"/>
          </a:xfrm>
          <a:prstGeom prst="line">
            <a:avLst/>
          </a:prstGeom>
          <a:ln w="38100" cap="flat">
            <a:solidFill>
              <a:srgbClr val="837164"/>
            </a:solidFill>
            <a:prstDash val="solid"/>
            <a:headEnd type="none" w="sm" len="sm"/>
            <a:tailEnd type="none" w="sm" len="sm"/>
          </a:ln>
        </p:spPr>
      </p:sp>
      <p:sp>
        <p:nvSpPr>
          <p:cNvPr id="20" name="TextBox 20">
            <a:extLst>
              <a:ext uri="{FF2B5EF4-FFF2-40B4-BE49-F238E27FC236}">
                <a16:creationId xmlns:a16="http://schemas.microsoft.com/office/drawing/2014/main" id="{68097EBF-8C48-A67A-80D6-465C54725E39}"/>
              </a:ext>
            </a:extLst>
          </p:cNvPr>
          <p:cNvSpPr txBox="1"/>
          <p:nvPr/>
        </p:nvSpPr>
        <p:spPr>
          <a:xfrm>
            <a:off x="3810000" y="2495743"/>
            <a:ext cx="10287000" cy="989310"/>
          </a:xfrm>
          <a:prstGeom prst="rect">
            <a:avLst/>
          </a:prstGeom>
        </p:spPr>
        <p:txBody>
          <a:bodyPr wrap="square" lIns="0" tIns="0" rIns="0" bIns="0" rtlCol="0" anchor="t">
            <a:spAutoFit/>
          </a:bodyPr>
          <a:lstStyle/>
          <a:p>
            <a:pPr algn="ctr">
              <a:lnSpc>
                <a:spcPts val="7365"/>
              </a:lnSpc>
            </a:pPr>
            <a:r>
              <a:rPr lang="en-US" sz="7440" dirty="0">
                <a:solidFill>
                  <a:srgbClr val="16A980"/>
                </a:solidFill>
                <a:latin typeface="Loubag"/>
                <a:ea typeface="Loubag"/>
                <a:cs typeface="Loubag"/>
                <a:sym typeface="Loubag"/>
              </a:rPr>
              <a:t>MEMBER</a:t>
            </a:r>
            <a:r>
              <a:rPr lang="en-US" sz="7440" dirty="0">
                <a:solidFill>
                  <a:srgbClr val="837164"/>
                </a:solidFill>
                <a:latin typeface="Loubag"/>
                <a:ea typeface="Loubag"/>
                <a:cs typeface="Loubag"/>
                <a:sym typeface="Loubag"/>
              </a:rPr>
              <a:t> </a:t>
            </a:r>
            <a:r>
              <a:rPr lang="en-US" sz="7440" dirty="0">
                <a:latin typeface="Loubag"/>
                <a:ea typeface="Loubag"/>
                <a:cs typeface="Loubag"/>
                <a:sym typeface="Loubag"/>
              </a:rPr>
              <a:t>OF</a:t>
            </a:r>
            <a:r>
              <a:rPr lang="en-US" sz="7440" dirty="0">
                <a:solidFill>
                  <a:srgbClr val="837164"/>
                </a:solidFill>
                <a:latin typeface="Loubag"/>
                <a:ea typeface="Loubag"/>
                <a:cs typeface="Loubag"/>
                <a:sym typeface="Loubag"/>
              </a:rPr>
              <a:t> </a:t>
            </a:r>
            <a:r>
              <a:rPr lang="en-US" sz="7440" dirty="0">
                <a:solidFill>
                  <a:srgbClr val="2C69A5"/>
                </a:solidFill>
                <a:latin typeface="Loubag"/>
                <a:ea typeface="Loubag"/>
                <a:cs typeface="Loubag"/>
                <a:sym typeface="Loubag"/>
              </a:rPr>
              <a:t>GROUP</a:t>
            </a:r>
          </a:p>
        </p:txBody>
      </p:sp>
      <p:sp>
        <p:nvSpPr>
          <p:cNvPr id="21" name="TextBox 21">
            <a:extLst>
              <a:ext uri="{FF2B5EF4-FFF2-40B4-BE49-F238E27FC236}">
                <a16:creationId xmlns:a16="http://schemas.microsoft.com/office/drawing/2014/main" id="{FF56C5BE-D9EE-5CA9-15D1-DA2C8D6E08BA}"/>
              </a:ext>
            </a:extLst>
          </p:cNvPr>
          <p:cNvSpPr txBox="1"/>
          <p:nvPr/>
        </p:nvSpPr>
        <p:spPr>
          <a:xfrm>
            <a:off x="678011" y="8374344"/>
            <a:ext cx="3990062" cy="1229952"/>
          </a:xfrm>
          <a:prstGeom prst="rect">
            <a:avLst/>
          </a:prstGeom>
        </p:spPr>
        <p:txBody>
          <a:bodyPr lIns="0" tIns="0" rIns="0" bIns="0" rtlCol="0" anchor="t">
            <a:spAutoFit/>
          </a:bodyPr>
          <a:lstStyle/>
          <a:p>
            <a:pPr algn="ctr">
              <a:lnSpc>
                <a:spcPts val="4946"/>
              </a:lnSpc>
            </a:pPr>
            <a:r>
              <a:rPr lang="en-US" sz="3533" dirty="0">
                <a:solidFill>
                  <a:srgbClr val="67594D"/>
                </a:solidFill>
                <a:latin typeface="Eras Bold ITC" panose="020B0907030504020204" pitchFamily="34" charset="0"/>
                <a:sym typeface="HK Grotesk"/>
              </a:rPr>
              <a:t>Anfal</a:t>
            </a:r>
          </a:p>
          <a:p>
            <a:pPr algn="ctr">
              <a:lnSpc>
                <a:spcPts val="4946"/>
              </a:lnSpc>
            </a:pPr>
            <a:r>
              <a:rPr lang="en-US" sz="3533" dirty="0">
                <a:solidFill>
                  <a:srgbClr val="67594D"/>
                </a:solidFill>
                <a:latin typeface="HK Grotesk"/>
                <a:ea typeface="HK Grotesk"/>
                <a:cs typeface="HK Grotesk"/>
                <a:sym typeface="HK Grotesk"/>
              </a:rPr>
              <a:t> </a:t>
            </a:r>
            <a:r>
              <a:rPr lang="en-US" sz="3533" dirty="0">
                <a:solidFill>
                  <a:srgbClr val="67594D"/>
                </a:solidFill>
                <a:latin typeface="Eras Bold ITC" panose="020B0907030504020204" pitchFamily="34" charset="0"/>
                <a:sym typeface="HK Grotesk"/>
              </a:rPr>
              <a:t>Mahmoud</a:t>
            </a:r>
          </a:p>
        </p:txBody>
      </p:sp>
      <p:sp>
        <p:nvSpPr>
          <p:cNvPr id="22" name="TextBox 22">
            <a:extLst>
              <a:ext uri="{FF2B5EF4-FFF2-40B4-BE49-F238E27FC236}">
                <a16:creationId xmlns:a16="http://schemas.microsoft.com/office/drawing/2014/main" id="{F80DBBCF-F653-479B-C3BD-D759EF39DE85}"/>
              </a:ext>
            </a:extLst>
          </p:cNvPr>
          <p:cNvSpPr txBox="1"/>
          <p:nvPr/>
        </p:nvSpPr>
        <p:spPr>
          <a:xfrm>
            <a:off x="7022051" y="8374344"/>
            <a:ext cx="3990062" cy="1212511"/>
          </a:xfrm>
          <a:prstGeom prst="rect">
            <a:avLst/>
          </a:prstGeom>
        </p:spPr>
        <p:txBody>
          <a:bodyPr lIns="0" tIns="0" rIns="0" bIns="0" rtlCol="0" anchor="t">
            <a:spAutoFit/>
          </a:bodyPr>
          <a:lstStyle/>
          <a:p>
            <a:pPr algn="ctr">
              <a:lnSpc>
                <a:spcPts val="4946"/>
              </a:lnSpc>
            </a:pPr>
            <a:r>
              <a:rPr lang="en-US" sz="3533" dirty="0">
                <a:solidFill>
                  <a:srgbClr val="67594D"/>
                </a:solidFill>
                <a:latin typeface="Eras Bold ITC" panose="020B0907030504020204" pitchFamily="34" charset="0"/>
                <a:ea typeface="HK Grotesk"/>
                <a:cs typeface="HK Grotesk"/>
                <a:sym typeface="HK Grotesk"/>
              </a:rPr>
              <a:t>Mohamed Ahmed</a:t>
            </a:r>
          </a:p>
        </p:txBody>
      </p:sp>
      <p:sp>
        <p:nvSpPr>
          <p:cNvPr id="24" name="TextBox 24">
            <a:extLst>
              <a:ext uri="{FF2B5EF4-FFF2-40B4-BE49-F238E27FC236}">
                <a16:creationId xmlns:a16="http://schemas.microsoft.com/office/drawing/2014/main" id="{614781DD-973F-1B44-6938-CC44BF26D8B7}"/>
              </a:ext>
            </a:extLst>
          </p:cNvPr>
          <p:cNvSpPr txBox="1"/>
          <p:nvPr/>
        </p:nvSpPr>
        <p:spPr>
          <a:xfrm>
            <a:off x="13618014" y="8374344"/>
            <a:ext cx="3990062" cy="1229952"/>
          </a:xfrm>
          <a:prstGeom prst="rect">
            <a:avLst/>
          </a:prstGeom>
        </p:spPr>
        <p:txBody>
          <a:bodyPr lIns="0" tIns="0" rIns="0" bIns="0" rtlCol="0" anchor="t">
            <a:spAutoFit/>
          </a:bodyPr>
          <a:lstStyle/>
          <a:p>
            <a:pPr algn="ctr">
              <a:lnSpc>
                <a:spcPts val="4946"/>
              </a:lnSpc>
            </a:pPr>
            <a:r>
              <a:rPr lang="en-US" sz="3533" dirty="0">
                <a:solidFill>
                  <a:srgbClr val="67594D"/>
                </a:solidFill>
                <a:latin typeface="Eras Bold ITC" panose="020B0907030504020204" pitchFamily="34" charset="0"/>
                <a:sym typeface="HK Grotesk"/>
              </a:rPr>
              <a:t>Esraa</a:t>
            </a:r>
          </a:p>
          <a:p>
            <a:pPr algn="ctr">
              <a:lnSpc>
                <a:spcPts val="4946"/>
              </a:lnSpc>
            </a:pPr>
            <a:r>
              <a:rPr lang="en-US" sz="3533" dirty="0">
                <a:solidFill>
                  <a:srgbClr val="67594D"/>
                </a:solidFill>
                <a:latin typeface="HK Grotesk"/>
                <a:ea typeface="HK Grotesk"/>
                <a:cs typeface="HK Grotesk"/>
                <a:sym typeface="HK Grotesk"/>
              </a:rPr>
              <a:t> </a:t>
            </a:r>
            <a:r>
              <a:rPr lang="en-US" sz="3533" dirty="0">
                <a:solidFill>
                  <a:srgbClr val="67594D"/>
                </a:solidFill>
                <a:latin typeface="Eras Bold ITC" panose="020B0907030504020204" pitchFamily="34" charset="0"/>
                <a:sym typeface="HK Grotesk"/>
              </a:rPr>
              <a:t>Ibrahim</a:t>
            </a:r>
          </a:p>
        </p:txBody>
      </p:sp>
      <p:pic>
        <p:nvPicPr>
          <p:cNvPr id="37" name="Picture 36">
            <a:extLst>
              <a:ext uri="{FF2B5EF4-FFF2-40B4-BE49-F238E27FC236}">
                <a16:creationId xmlns:a16="http://schemas.microsoft.com/office/drawing/2014/main" id="{F35648B1-D4C6-DAB7-6CF9-00F089B68A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1311204"/>
          </a:xfrm>
          <a:prstGeom prst="rect">
            <a:avLst/>
          </a:prstGeom>
          <a:ln>
            <a:noFill/>
          </a:ln>
          <a:effectLst>
            <a:softEdge rad="112500"/>
          </a:effectLst>
        </p:spPr>
      </p:pic>
      <p:pic>
        <p:nvPicPr>
          <p:cNvPr id="38" name="Picture 37">
            <a:extLst>
              <a:ext uri="{FF2B5EF4-FFF2-40B4-BE49-F238E27FC236}">
                <a16:creationId xmlns:a16="http://schemas.microsoft.com/office/drawing/2014/main" id="{ECE77E5C-600B-E4A0-6A37-1A36C22EE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7" y="0"/>
            <a:ext cx="2990945" cy="1490977"/>
          </a:xfrm>
          <a:prstGeom prst="rect">
            <a:avLst/>
          </a:prstGeom>
          <a:ln>
            <a:noFill/>
          </a:ln>
          <a:effectLst>
            <a:softEdge rad="112500"/>
          </a:effectLst>
        </p:spPr>
      </p:pic>
      <p:sp>
        <p:nvSpPr>
          <p:cNvPr id="39" name="Rectangle 1">
            <a:extLst>
              <a:ext uri="{FF2B5EF4-FFF2-40B4-BE49-F238E27FC236}">
                <a16:creationId xmlns:a16="http://schemas.microsoft.com/office/drawing/2014/main" id="{8921534A-8F57-4DE5-EF5D-4ECD28E77F88}"/>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
            <a:extLst>
              <a:ext uri="{FF2B5EF4-FFF2-40B4-BE49-F238E27FC236}">
                <a16:creationId xmlns:a16="http://schemas.microsoft.com/office/drawing/2014/main" id="{A3CC4C24-D9A9-2FB3-46FC-65E1AA994F8A}"/>
              </a:ext>
            </a:extLst>
          </p:cNvPr>
          <p:cNvSpPr>
            <a:spLocks noChangeArrowheads="1"/>
          </p:cNvSpPr>
          <p:nvPr/>
        </p:nvSpPr>
        <p:spPr bwMode="auto">
          <a:xfrm>
            <a:off x="152400" y="1524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5" name="Group 11">
            <a:extLst>
              <a:ext uri="{FF2B5EF4-FFF2-40B4-BE49-F238E27FC236}">
                <a16:creationId xmlns:a16="http://schemas.microsoft.com/office/drawing/2014/main" id="{FB549348-9BF5-42F2-56EF-AF949A3DFB1A}"/>
              </a:ext>
            </a:extLst>
          </p:cNvPr>
          <p:cNvGrpSpPr/>
          <p:nvPr/>
        </p:nvGrpSpPr>
        <p:grpSpPr>
          <a:xfrm>
            <a:off x="13732891" y="4538142"/>
            <a:ext cx="3288684" cy="3288684"/>
            <a:chOff x="0" y="0"/>
            <a:chExt cx="812800" cy="812800"/>
          </a:xfrm>
        </p:grpSpPr>
        <p:sp>
          <p:nvSpPr>
            <p:cNvPr id="6" name="Freeform 12">
              <a:extLst>
                <a:ext uri="{FF2B5EF4-FFF2-40B4-BE49-F238E27FC236}">
                  <a16:creationId xmlns:a16="http://schemas.microsoft.com/office/drawing/2014/main" id="{6C1D7555-7288-5D97-57DB-8C519EFFADA3}"/>
                </a:ext>
              </a:extLst>
            </p:cNvPr>
            <p:cNvSpPr/>
            <p:nvPr/>
          </p:nvSpPr>
          <p:spPr>
            <a:xfrm rot="-419999">
              <a:off x="-24324" y="-24324"/>
              <a:ext cx="861448" cy="861448"/>
            </a:xfrm>
            <a:custGeom>
              <a:avLst/>
              <a:gdLst/>
              <a:ahLst/>
              <a:cxnLst/>
              <a:rect l="l" t="t" r="r" b="b"/>
              <a:pathLst>
                <a:path w="861448" h="861448">
                  <a:moveTo>
                    <a:pt x="480252" y="27353"/>
                  </a:moveTo>
                  <a:cubicBezTo>
                    <a:pt x="257476" y="0"/>
                    <a:pt x="54707" y="158421"/>
                    <a:pt x="27353" y="381196"/>
                  </a:cubicBezTo>
                  <a:cubicBezTo>
                    <a:pt x="0" y="603972"/>
                    <a:pt x="158421" y="806741"/>
                    <a:pt x="381196" y="834095"/>
                  </a:cubicBezTo>
                  <a:cubicBezTo>
                    <a:pt x="603972" y="861448"/>
                    <a:pt x="806741" y="703027"/>
                    <a:pt x="834095" y="480252"/>
                  </a:cubicBezTo>
                  <a:cubicBezTo>
                    <a:pt x="861448" y="257476"/>
                    <a:pt x="703027" y="54707"/>
                    <a:pt x="480252" y="27353"/>
                  </a:cubicBezTo>
                  <a:close/>
                </a:path>
              </a:pathLst>
            </a:custGeom>
            <a:blipFill>
              <a:blip r:embed="rId4"/>
              <a:stretch>
                <a:fillRect l="-16312" r="-1769" b="-58017"/>
              </a:stretch>
            </a:blipFill>
          </p:spPr>
        </p:sp>
      </p:grpSp>
      <p:grpSp>
        <p:nvGrpSpPr>
          <p:cNvPr id="7" name="Group 15">
            <a:extLst>
              <a:ext uri="{FF2B5EF4-FFF2-40B4-BE49-F238E27FC236}">
                <a16:creationId xmlns:a16="http://schemas.microsoft.com/office/drawing/2014/main" id="{D2ACB7CD-EBB1-127C-FA44-38F32A2FE97B}"/>
              </a:ext>
            </a:extLst>
          </p:cNvPr>
          <p:cNvGrpSpPr/>
          <p:nvPr/>
        </p:nvGrpSpPr>
        <p:grpSpPr>
          <a:xfrm>
            <a:off x="6629400" y="3778298"/>
            <a:ext cx="4648200" cy="4330232"/>
            <a:chOff x="0" y="0"/>
            <a:chExt cx="860555" cy="812800"/>
          </a:xfrm>
        </p:grpSpPr>
        <p:sp>
          <p:nvSpPr>
            <p:cNvPr id="8" name="Freeform 16">
              <a:extLst>
                <a:ext uri="{FF2B5EF4-FFF2-40B4-BE49-F238E27FC236}">
                  <a16:creationId xmlns:a16="http://schemas.microsoft.com/office/drawing/2014/main" id="{82F3BA72-0FBF-7141-89C1-A5CDC076D21B}"/>
                </a:ext>
              </a:extLst>
            </p:cNvPr>
            <p:cNvSpPr/>
            <p:nvPr/>
          </p:nvSpPr>
          <p:spPr>
            <a:xfrm>
              <a:off x="0" y="0"/>
              <a:ext cx="860555" cy="812800"/>
            </a:xfrm>
            <a:custGeom>
              <a:avLst/>
              <a:gdLst/>
              <a:ahLst/>
              <a:cxnLst/>
              <a:rect l="l" t="t" r="r" b="b"/>
              <a:pathLst>
                <a:path w="860555" h="812800">
                  <a:moveTo>
                    <a:pt x="430278" y="0"/>
                  </a:moveTo>
                  <a:cubicBezTo>
                    <a:pt x="192642" y="0"/>
                    <a:pt x="0" y="181951"/>
                    <a:pt x="0" y="406400"/>
                  </a:cubicBezTo>
                  <a:cubicBezTo>
                    <a:pt x="0" y="630849"/>
                    <a:pt x="192642" y="812800"/>
                    <a:pt x="430278" y="812800"/>
                  </a:cubicBezTo>
                  <a:cubicBezTo>
                    <a:pt x="667913" y="812800"/>
                    <a:pt x="860555" y="630849"/>
                    <a:pt x="860555" y="406400"/>
                  </a:cubicBezTo>
                  <a:cubicBezTo>
                    <a:pt x="860555" y="181951"/>
                    <a:pt x="667913" y="0"/>
                    <a:pt x="430278" y="0"/>
                  </a:cubicBezTo>
                  <a:close/>
                </a:path>
              </a:pathLst>
            </a:custGeom>
            <a:blipFill>
              <a:blip r:embed="rId5"/>
              <a:stretch>
                <a:fillRect l="-23440" r="-26377" b="-111493"/>
              </a:stretch>
            </a:blipFill>
          </p:spPr>
        </p:sp>
      </p:grpSp>
      <p:grpSp>
        <p:nvGrpSpPr>
          <p:cNvPr id="9" name="Group 13">
            <a:extLst>
              <a:ext uri="{FF2B5EF4-FFF2-40B4-BE49-F238E27FC236}">
                <a16:creationId xmlns:a16="http://schemas.microsoft.com/office/drawing/2014/main" id="{E4FC7C32-0903-DE0B-1685-5E1A9139E889}"/>
              </a:ext>
            </a:extLst>
          </p:cNvPr>
          <p:cNvGrpSpPr/>
          <p:nvPr/>
        </p:nvGrpSpPr>
        <p:grpSpPr>
          <a:xfrm>
            <a:off x="1028700" y="4538142"/>
            <a:ext cx="3288684" cy="3288684"/>
            <a:chOff x="0" y="0"/>
            <a:chExt cx="812800" cy="812800"/>
          </a:xfrm>
        </p:grpSpPr>
        <p:sp>
          <p:nvSpPr>
            <p:cNvPr id="10" name="Freeform 14">
              <a:extLst>
                <a:ext uri="{FF2B5EF4-FFF2-40B4-BE49-F238E27FC236}">
                  <a16:creationId xmlns:a16="http://schemas.microsoft.com/office/drawing/2014/main" id="{A803F74D-0C28-09AC-2CA7-04A6BEF1F4A5}"/>
                </a:ext>
              </a:extLst>
            </p:cNvPr>
            <p:cNvSpPr/>
            <p:nvPr/>
          </p:nvSpPr>
          <p:spPr>
            <a:xfrm rot="-395999">
              <a:off x="-23104" y="-23104"/>
              <a:ext cx="859008" cy="859008"/>
            </a:xfrm>
            <a:custGeom>
              <a:avLst/>
              <a:gdLst/>
              <a:ahLst/>
              <a:cxnLst/>
              <a:rect l="l" t="t" r="r" b="b"/>
              <a:pathLst>
                <a:path w="859008" h="859008">
                  <a:moveTo>
                    <a:pt x="476214" y="25797"/>
                  </a:moveTo>
                  <a:cubicBezTo>
                    <a:pt x="253253" y="0"/>
                    <a:pt x="51595" y="159832"/>
                    <a:pt x="25797" y="382794"/>
                  </a:cubicBezTo>
                  <a:cubicBezTo>
                    <a:pt x="0" y="605755"/>
                    <a:pt x="159832" y="807413"/>
                    <a:pt x="382794" y="833211"/>
                  </a:cubicBezTo>
                  <a:cubicBezTo>
                    <a:pt x="605755" y="859008"/>
                    <a:pt x="807413" y="699175"/>
                    <a:pt x="833211" y="476214"/>
                  </a:cubicBezTo>
                  <a:cubicBezTo>
                    <a:pt x="859008" y="253253"/>
                    <a:pt x="699175" y="51595"/>
                    <a:pt x="476214" y="25797"/>
                  </a:cubicBezTo>
                  <a:close/>
                </a:path>
              </a:pathLst>
            </a:custGeom>
            <a:blipFill>
              <a:blip r:embed="rId6"/>
              <a:stretch>
                <a:fillRect l="-32554" t="-25955" b="-109983"/>
              </a:stretch>
            </a:blipFill>
          </p:spPr>
        </p:sp>
      </p:grpSp>
    </p:spTree>
    <p:extLst>
      <p:ext uri="{BB962C8B-B14F-4D97-AF65-F5344CB8AC3E}">
        <p14:creationId xmlns:p14="http://schemas.microsoft.com/office/powerpoint/2010/main" val="2792669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3D51B5F6-6C53-3272-993F-84E41B84BEC0}"/>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189D42B7-A236-6100-95B0-54C039A266AE}"/>
              </a:ext>
            </a:extLst>
          </p:cNvPr>
          <p:cNvSpPr txBox="1"/>
          <p:nvPr/>
        </p:nvSpPr>
        <p:spPr>
          <a:xfrm>
            <a:off x="4191000" y="-114300"/>
            <a:ext cx="9395772" cy="1044710"/>
          </a:xfrm>
          <a:prstGeom prst="rect">
            <a:avLst/>
          </a:prstGeom>
        </p:spPr>
        <p:txBody>
          <a:bodyPr wrap="square" lIns="0" tIns="0" rIns="0" bIns="0" rtlCol="0" anchor="t">
            <a:spAutoFit/>
          </a:bodyPr>
          <a:lstStyle/>
          <a:p>
            <a:pPr marL="0" lvl="1" indent="0" algn="l">
              <a:lnSpc>
                <a:spcPts val="9002"/>
              </a:lnSpc>
              <a:spcBef>
                <a:spcPct val="0"/>
              </a:spcBef>
            </a:pPr>
            <a:r>
              <a:rPr lang="en-US" sz="4800" dirty="0">
                <a:solidFill>
                  <a:srgbClr val="16A980"/>
                </a:solidFill>
                <a:latin typeface="Loubag"/>
                <a:ea typeface="Loubag"/>
                <a:cs typeface="Loubag"/>
                <a:sym typeface="Loubag"/>
              </a:rPr>
              <a:t>6</a:t>
            </a:r>
            <a:r>
              <a:rPr lang="en-US" sz="4800" u="none" strike="noStrike" dirty="0">
                <a:solidFill>
                  <a:srgbClr val="16A980"/>
                </a:solidFill>
                <a:latin typeface="Loubag"/>
                <a:ea typeface="Loubag"/>
                <a:cs typeface="Loubag"/>
                <a:sym typeface="Loubag"/>
              </a:rPr>
              <a:t>.</a:t>
            </a:r>
            <a:r>
              <a:rPr lang="en-US" sz="4800" dirty="0">
                <a:solidFill>
                  <a:srgbClr val="16A980"/>
                </a:solidFill>
                <a:latin typeface="Loubag"/>
                <a:ea typeface="Loubag"/>
                <a:cs typeface="Loubag"/>
                <a:sym typeface="Loubag"/>
              </a:rPr>
              <a:t>6</a:t>
            </a:r>
            <a:r>
              <a:rPr lang="en-US" sz="4800" u="none" strike="noStrike" dirty="0">
                <a:solidFill>
                  <a:srgbClr val="16A980"/>
                </a:solidFill>
                <a:latin typeface="Loubag"/>
                <a:ea typeface="Loubag"/>
                <a:cs typeface="Loubag"/>
                <a:sym typeface="Loubag"/>
              </a:rPr>
              <a:t>. Data Analysis &amp; Insights:</a:t>
            </a:r>
          </a:p>
        </p:txBody>
      </p:sp>
      <p:pic>
        <p:nvPicPr>
          <p:cNvPr id="16" name="Picture 15">
            <a:extLst>
              <a:ext uri="{FF2B5EF4-FFF2-40B4-BE49-F238E27FC236}">
                <a16:creationId xmlns:a16="http://schemas.microsoft.com/office/drawing/2014/main" id="{1E2E1A13-8D15-300E-4827-F084B9E9D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7" name="Picture 16">
            <a:extLst>
              <a:ext uri="{FF2B5EF4-FFF2-40B4-BE49-F238E27FC236}">
                <a16:creationId xmlns:a16="http://schemas.microsoft.com/office/drawing/2014/main" id="{CEA988CF-268C-EE1D-90AF-C7628A8E4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pic>
        <p:nvPicPr>
          <p:cNvPr id="7" name="Picture 6">
            <a:extLst>
              <a:ext uri="{FF2B5EF4-FFF2-40B4-BE49-F238E27FC236}">
                <a16:creationId xmlns:a16="http://schemas.microsoft.com/office/drawing/2014/main" id="{FD84EF89-081B-D9E1-DD66-495AF35B9071}"/>
              </a:ext>
            </a:extLst>
          </p:cNvPr>
          <p:cNvPicPr>
            <a:picLocks noChangeAspect="1"/>
          </p:cNvPicPr>
          <p:nvPr/>
        </p:nvPicPr>
        <p:blipFill>
          <a:blip r:embed="rId4"/>
          <a:stretch>
            <a:fillRect/>
          </a:stretch>
        </p:blipFill>
        <p:spPr>
          <a:xfrm>
            <a:off x="10515600" y="2276917"/>
            <a:ext cx="7543800" cy="57331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15">
            <a:extLst>
              <a:ext uri="{FF2B5EF4-FFF2-40B4-BE49-F238E27FC236}">
                <a16:creationId xmlns:a16="http://schemas.microsoft.com/office/drawing/2014/main" id="{A8E2D62E-1FAA-76D6-ED19-D819BB0D2286}"/>
              </a:ext>
            </a:extLst>
          </p:cNvPr>
          <p:cNvSpPr txBox="1"/>
          <p:nvPr/>
        </p:nvSpPr>
        <p:spPr>
          <a:xfrm>
            <a:off x="228600" y="2570307"/>
            <a:ext cx="9906000" cy="2145011"/>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200" b="1" dirty="0">
                <a:solidFill>
                  <a:srgbClr val="2C69A5"/>
                </a:solidFill>
                <a:latin typeface="Aptos Display" panose="020B0004020202020204" pitchFamily="34" charset="0"/>
                <a:ea typeface="HK Grotesk"/>
                <a:cs typeface="HK Grotesk"/>
                <a:sym typeface="HK Grotesk"/>
              </a:rPr>
              <a:t> Answer: Approximately 67% of products are purchased externally, while 33% are manufactured in-house.</a:t>
            </a:r>
          </a:p>
        </p:txBody>
      </p:sp>
      <p:sp>
        <p:nvSpPr>
          <p:cNvPr id="8" name="TextBox 15">
            <a:extLst>
              <a:ext uri="{FF2B5EF4-FFF2-40B4-BE49-F238E27FC236}">
                <a16:creationId xmlns:a16="http://schemas.microsoft.com/office/drawing/2014/main" id="{8A1C2B7C-66EA-F1D1-024E-5E0106FF1662}"/>
              </a:ext>
            </a:extLst>
          </p:cNvPr>
          <p:cNvSpPr txBox="1"/>
          <p:nvPr/>
        </p:nvSpPr>
        <p:spPr>
          <a:xfrm>
            <a:off x="9041" y="1071171"/>
            <a:ext cx="17801608" cy="751103"/>
          </a:xfrm>
          <a:prstGeom prst="rect">
            <a:avLst/>
          </a:prstGeom>
        </p:spPr>
        <p:txBody>
          <a:bodyPr wrap="square" lIns="0" tIns="0" rIns="0" bIns="0" rtlCol="0" anchor="t">
            <a:spAutoFit/>
          </a:bodyPr>
          <a:lstStyle/>
          <a:p>
            <a:pPr algn="just">
              <a:lnSpc>
                <a:spcPct val="150000"/>
              </a:lnSpc>
            </a:pPr>
            <a:r>
              <a:rPr lang="en-US" sz="3600" b="1" dirty="0">
                <a:solidFill>
                  <a:srgbClr val="16A980"/>
                </a:solidFill>
                <a:latin typeface="Aptos Display" panose="020B0004020202020204" pitchFamily="34" charset="0"/>
                <a:ea typeface="HK Grotesk"/>
                <a:cs typeface="HK Grotesk"/>
                <a:sym typeface="HK Grotesk"/>
              </a:rPr>
              <a:t>Q6: How is production divided between in-house manufacturing and external purchasing?</a:t>
            </a:r>
          </a:p>
        </p:txBody>
      </p:sp>
      <p:sp>
        <p:nvSpPr>
          <p:cNvPr id="9" name="TextBox 15">
            <a:extLst>
              <a:ext uri="{FF2B5EF4-FFF2-40B4-BE49-F238E27FC236}">
                <a16:creationId xmlns:a16="http://schemas.microsoft.com/office/drawing/2014/main" id="{65D9658F-6342-2FB4-B135-FE7493F8FD9D}"/>
              </a:ext>
            </a:extLst>
          </p:cNvPr>
          <p:cNvSpPr txBox="1"/>
          <p:nvPr/>
        </p:nvSpPr>
        <p:spPr>
          <a:xfrm>
            <a:off x="228600" y="8329934"/>
            <a:ext cx="16459200" cy="1406347"/>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200" b="1" dirty="0">
                <a:solidFill>
                  <a:srgbClr val="2C69A5"/>
                </a:solidFill>
                <a:latin typeface="Aptos Display" panose="020B0004020202020204" pitchFamily="34" charset="0"/>
                <a:ea typeface="HK Grotesk"/>
                <a:cs typeface="HK Grotesk"/>
                <a:sym typeface="HK Grotesk"/>
              </a:rPr>
              <a:t>Assess whether increasing in-house production could reduce costs and improve quality control.</a:t>
            </a:r>
          </a:p>
        </p:txBody>
      </p:sp>
    </p:spTree>
    <p:extLst>
      <p:ext uri="{BB962C8B-B14F-4D97-AF65-F5344CB8AC3E}">
        <p14:creationId xmlns:p14="http://schemas.microsoft.com/office/powerpoint/2010/main" val="2372018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62E6EA1F-BDD2-D65E-235E-1992A45A624D}"/>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1F448C36-2057-8675-C314-FFB374786723}"/>
              </a:ext>
            </a:extLst>
          </p:cNvPr>
          <p:cNvSpPr txBox="1"/>
          <p:nvPr/>
        </p:nvSpPr>
        <p:spPr>
          <a:xfrm>
            <a:off x="4191000" y="-114300"/>
            <a:ext cx="9395772" cy="1044710"/>
          </a:xfrm>
          <a:prstGeom prst="rect">
            <a:avLst/>
          </a:prstGeom>
        </p:spPr>
        <p:txBody>
          <a:bodyPr wrap="square" lIns="0" tIns="0" rIns="0" bIns="0" rtlCol="0" anchor="t">
            <a:spAutoFit/>
          </a:bodyPr>
          <a:lstStyle/>
          <a:p>
            <a:pPr marL="0" lvl="1" indent="0" algn="l">
              <a:lnSpc>
                <a:spcPts val="9002"/>
              </a:lnSpc>
              <a:spcBef>
                <a:spcPct val="0"/>
              </a:spcBef>
            </a:pPr>
            <a:r>
              <a:rPr lang="en-US" sz="4800" dirty="0">
                <a:solidFill>
                  <a:srgbClr val="16A980"/>
                </a:solidFill>
                <a:latin typeface="Loubag"/>
                <a:ea typeface="Loubag"/>
                <a:cs typeface="Loubag"/>
                <a:sym typeface="Loubag"/>
              </a:rPr>
              <a:t>6</a:t>
            </a:r>
            <a:r>
              <a:rPr lang="en-US" sz="4800" u="none" strike="noStrike" dirty="0">
                <a:solidFill>
                  <a:srgbClr val="16A980"/>
                </a:solidFill>
                <a:latin typeface="Loubag"/>
                <a:ea typeface="Loubag"/>
                <a:cs typeface="Loubag"/>
                <a:sym typeface="Loubag"/>
              </a:rPr>
              <a:t>.7. Data Analysis &amp; Insights:</a:t>
            </a:r>
          </a:p>
        </p:txBody>
      </p:sp>
      <p:pic>
        <p:nvPicPr>
          <p:cNvPr id="16" name="Picture 15">
            <a:extLst>
              <a:ext uri="{FF2B5EF4-FFF2-40B4-BE49-F238E27FC236}">
                <a16:creationId xmlns:a16="http://schemas.microsoft.com/office/drawing/2014/main" id="{108EF5AB-8F13-AAE4-A323-8778D41AB0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7" name="Picture 16">
            <a:extLst>
              <a:ext uri="{FF2B5EF4-FFF2-40B4-BE49-F238E27FC236}">
                <a16:creationId xmlns:a16="http://schemas.microsoft.com/office/drawing/2014/main" id="{5A0B3C4A-C3A2-7F5C-7055-EEB5B6C46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10" name="TextBox 15">
            <a:extLst>
              <a:ext uri="{FF2B5EF4-FFF2-40B4-BE49-F238E27FC236}">
                <a16:creationId xmlns:a16="http://schemas.microsoft.com/office/drawing/2014/main" id="{7E8B3C60-A43D-58CD-3075-01BC149EC6F4}"/>
              </a:ext>
            </a:extLst>
          </p:cNvPr>
          <p:cNvSpPr txBox="1"/>
          <p:nvPr/>
        </p:nvSpPr>
        <p:spPr>
          <a:xfrm>
            <a:off x="228600" y="2931092"/>
            <a:ext cx="8915400" cy="2145011"/>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200" b="1" dirty="0">
                <a:solidFill>
                  <a:srgbClr val="2C69A5"/>
                </a:solidFill>
                <a:latin typeface="Aptos Display" panose="020B0004020202020204" pitchFamily="34" charset="0"/>
                <a:ea typeface="HK Grotesk"/>
                <a:cs typeface="HK Grotesk"/>
                <a:sym typeface="HK Grotesk"/>
              </a:rPr>
              <a:t>Answer: "SUPERSALES INC." supplies the most, with 124K units received, followed by "Custom Frames, Inc." with 115K units.</a:t>
            </a:r>
          </a:p>
        </p:txBody>
      </p:sp>
      <p:sp>
        <p:nvSpPr>
          <p:cNvPr id="8" name="TextBox 15">
            <a:extLst>
              <a:ext uri="{FF2B5EF4-FFF2-40B4-BE49-F238E27FC236}">
                <a16:creationId xmlns:a16="http://schemas.microsoft.com/office/drawing/2014/main" id="{9E5B5B6B-5DA1-08C4-D61F-BBB5A0E8D107}"/>
              </a:ext>
            </a:extLst>
          </p:cNvPr>
          <p:cNvSpPr txBox="1"/>
          <p:nvPr/>
        </p:nvSpPr>
        <p:spPr>
          <a:xfrm>
            <a:off x="9041" y="1071171"/>
            <a:ext cx="10125559" cy="751103"/>
          </a:xfrm>
          <a:prstGeom prst="rect">
            <a:avLst/>
          </a:prstGeom>
        </p:spPr>
        <p:txBody>
          <a:bodyPr wrap="square" lIns="0" tIns="0" rIns="0" bIns="0" rtlCol="0" anchor="t">
            <a:spAutoFit/>
          </a:bodyPr>
          <a:lstStyle/>
          <a:p>
            <a:pPr algn="just">
              <a:lnSpc>
                <a:spcPct val="150000"/>
              </a:lnSpc>
            </a:pPr>
            <a:r>
              <a:rPr lang="en-US" sz="3600" b="1" dirty="0">
                <a:solidFill>
                  <a:srgbClr val="16A980"/>
                </a:solidFill>
                <a:latin typeface="Aptos Display" panose="020B0004020202020204" pitchFamily="34" charset="0"/>
                <a:ea typeface="HK Grotesk"/>
                <a:cs typeface="HK Grotesk"/>
                <a:sym typeface="HK Grotesk"/>
              </a:rPr>
              <a:t>Q7: Which vendors supply the highest quantities?</a:t>
            </a:r>
          </a:p>
        </p:txBody>
      </p:sp>
      <p:sp>
        <p:nvSpPr>
          <p:cNvPr id="9" name="TextBox 15">
            <a:extLst>
              <a:ext uri="{FF2B5EF4-FFF2-40B4-BE49-F238E27FC236}">
                <a16:creationId xmlns:a16="http://schemas.microsoft.com/office/drawing/2014/main" id="{CDCBAC2F-9062-601F-F6F6-C09DEAD2F394}"/>
              </a:ext>
            </a:extLst>
          </p:cNvPr>
          <p:cNvSpPr txBox="1"/>
          <p:nvPr/>
        </p:nvSpPr>
        <p:spPr>
          <a:xfrm>
            <a:off x="228600" y="8329934"/>
            <a:ext cx="16459200" cy="1406347"/>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200" b="1" dirty="0">
                <a:solidFill>
                  <a:srgbClr val="2C69A5"/>
                </a:solidFill>
                <a:latin typeface="Aptos Display" panose="020B0004020202020204" pitchFamily="34" charset="0"/>
                <a:ea typeface="HK Grotesk"/>
                <a:cs typeface="HK Grotesk"/>
                <a:sym typeface="HK Grotesk"/>
              </a:rPr>
              <a:t>Monitor the performance of these top vendors to ensure they continue to meet quantity and quality standards.</a:t>
            </a:r>
          </a:p>
        </p:txBody>
      </p:sp>
      <p:pic>
        <p:nvPicPr>
          <p:cNvPr id="3" name="Picture 2">
            <a:extLst>
              <a:ext uri="{FF2B5EF4-FFF2-40B4-BE49-F238E27FC236}">
                <a16:creationId xmlns:a16="http://schemas.microsoft.com/office/drawing/2014/main" id="{73873D38-461E-FE3D-F2DE-317F0BD251A9}"/>
              </a:ext>
            </a:extLst>
          </p:cNvPr>
          <p:cNvPicPr>
            <a:picLocks noChangeAspect="1"/>
          </p:cNvPicPr>
          <p:nvPr/>
        </p:nvPicPr>
        <p:blipFill>
          <a:blip r:embed="rId4"/>
          <a:stretch>
            <a:fillRect/>
          </a:stretch>
        </p:blipFill>
        <p:spPr>
          <a:xfrm>
            <a:off x="9342895" y="1848734"/>
            <a:ext cx="8716505" cy="5990271"/>
          </a:xfrm>
          <a:prstGeom prst="rect">
            <a:avLst/>
          </a:prstGeom>
        </p:spPr>
      </p:pic>
    </p:spTree>
    <p:extLst>
      <p:ext uri="{BB962C8B-B14F-4D97-AF65-F5344CB8AC3E}">
        <p14:creationId xmlns:p14="http://schemas.microsoft.com/office/powerpoint/2010/main" val="3971340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9D4D0089-7D45-420B-437D-F9C5A82EA48A}"/>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426454F9-826E-6D9B-F06C-37D7A2E8167C}"/>
              </a:ext>
            </a:extLst>
          </p:cNvPr>
          <p:cNvSpPr txBox="1"/>
          <p:nvPr/>
        </p:nvSpPr>
        <p:spPr>
          <a:xfrm>
            <a:off x="4191000" y="-114300"/>
            <a:ext cx="9395772" cy="1044710"/>
          </a:xfrm>
          <a:prstGeom prst="rect">
            <a:avLst/>
          </a:prstGeom>
        </p:spPr>
        <p:txBody>
          <a:bodyPr wrap="square" lIns="0" tIns="0" rIns="0" bIns="0" rtlCol="0" anchor="t">
            <a:spAutoFit/>
          </a:bodyPr>
          <a:lstStyle/>
          <a:p>
            <a:pPr marL="0" lvl="1" indent="0" algn="l">
              <a:lnSpc>
                <a:spcPts val="9002"/>
              </a:lnSpc>
              <a:spcBef>
                <a:spcPct val="0"/>
              </a:spcBef>
            </a:pPr>
            <a:r>
              <a:rPr lang="en-US" sz="4800" dirty="0">
                <a:solidFill>
                  <a:srgbClr val="16A980"/>
                </a:solidFill>
                <a:latin typeface="Loubag"/>
                <a:ea typeface="Loubag"/>
                <a:cs typeface="Loubag"/>
                <a:sym typeface="Loubag"/>
              </a:rPr>
              <a:t>6</a:t>
            </a:r>
            <a:r>
              <a:rPr lang="en-US" sz="4800" u="none" strike="noStrike" dirty="0">
                <a:solidFill>
                  <a:srgbClr val="16A980"/>
                </a:solidFill>
                <a:latin typeface="Loubag"/>
                <a:ea typeface="Loubag"/>
                <a:cs typeface="Loubag"/>
                <a:sym typeface="Loubag"/>
              </a:rPr>
              <a:t>.8. Data Analysis &amp; Insights:</a:t>
            </a:r>
          </a:p>
        </p:txBody>
      </p:sp>
      <p:pic>
        <p:nvPicPr>
          <p:cNvPr id="16" name="Picture 15">
            <a:extLst>
              <a:ext uri="{FF2B5EF4-FFF2-40B4-BE49-F238E27FC236}">
                <a16:creationId xmlns:a16="http://schemas.microsoft.com/office/drawing/2014/main" id="{E7FAD5F6-DC61-2354-FE12-986500490E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7" name="Picture 16">
            <a:extLst>
              <a:ext uri="{FF2B5EF4-FFF2-40B4-BE49-F238E27FC236}">
                <a16:creationId xmlns:a16="http://schemas.microsoft.com/office/drawing/2014/main" id="{5B9DC14D-C775-7F01-EF9B-20AD5844B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10" name="TextBox 15">
            <a:extLst>
              <a:ext uri="{FF2B5EF4-FFF2-40B4-BE49-F238E27FC236}">
                <a16:creationId xmlns:a16="http://schemas.microsoft.com/office/drawing/2014/main" id="{46389C32-7198-E103-9F7F-48E1977806F1}"/>
              </a:ext>
            </a:extLst>
          </p:cNvPr>
          <p:cNvSpPr txBox="1"/>
          <p:nvPr/>
        </p:nvSpPr>
        <p:spPr>
          <a:xfrm>
            <a:off x="228600" y="3091993"/>
            <a:ext cx="9525000" cy="2413096"/>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600" b="1" dirty="0">
                <a:solidFill>
                  <a:srgbClr val="2C69A5"/>
                </a:solidFill>
                <a:latin typeface="Aptos Display" panose="020B0004020202020204" pitchFamily="34" charset="0"/>
                <a:ea typeface="HK Grotesk"/>
                <a:cs typeface="HK Grotesk"/>
                <a:sym typeface="HK Grotesk"/>
              </a:rPr>
              <a:t>Answer: "Reinout Hillmann" is the top thief, with a stolen cost of 332.95K, contributing to a total stolen cost of 547.72K.</a:t>
            </a:r>
          </a:p>
        </p:txBody>
      </p:sp>
      <p:sp>
        <p:nvSpPr>
          <p:cNvPr id="8" name="TextBox 15">
            <a:extLst>
              <a:ext uri="{FF2B5EF4-FFF2-40B4-BE49-F238E27FC236}">
                <a16:creationId xmlns:a16="http://schemas.microsoft.com/office/drawing/2014/main" id="{802A8FB9-9A87-8383-72AF-3FA8764E3F49}"/>
              </a:ext>
            </a:extLst>
          </p:cNvPr>
          <p:cNvSpPr txBox="1"/>
          <p:nvPr/>
        </p:nvSpPr>
        <p:spPr>
          <a:xfrm>
            <a:off x="9041" y="1071171"/>
            <a:ext cx="15154759" cy="751103"/>
          </a:xfrm>
          <a:prstGeom prst="rect">
            <a:avLst/>
          </a:prstGeom>
        </p:spPr>
        <p:txBody>
          <a:bodyPr wrap="square" lIns="0" tIns="0" rIns="0" bIns="0" rtlCol="0" anchor="t">
            <a:spAutoFit/>
          </a:bodyPr>
          <a:lstStyle/>
          <a:p>
            <a:pPr algn="just">
              <a:lnSpc>
                <a:spcPct val="150000"/>
              </a:lnSpc>
            </a:pPr>
            <a:r>
              <a:rPr lang="en-US" sz="3600" b="1" dirty="0">
                <a:solidFill>
                  <a:srgbClr val="16A980"/>
                </a:solidFill>
                <a:latin typeface="Aptos Display" panose="020B0004020202020204" pitchFamily="34" charset="0"/>
                <a:ea typeface="HK Grotesk"/>
                <a:cs typeface="HK Grotesk"/>
                <a:sym typeface="HK Grotesk"/>
              </a:rPr>
              <a:t>Q8: Who is responsible for the highest theft, and what is the total stolen cost?</a:t>
            </a:r>
          </a:p>
        </p:txBody>
      </p:sp>
      <p:sp>
        <p:nvSpPr>
          <p:cNvPr id="9" name="TextBox 15">
            <a:extLst>
              <a:ext uri="{FF2B5EF4-FFF2-40B4-BE49-F238E27FC236}">
                <a16:creationId xmlns:a16="http://schemas.microsoft.com/office/drawing/2014/main" id="{501F32C6-173D-0F1A-6009-14E9A4B96296}"/>
              </a:ext>
            </a:extLst>
          </p:cNvPr>
          <p:cNvSpPr txBox="1"/>
          <p:nvPr/>
        </p:nvSpPr>
        <p:spPr>
          <a:xfrm>
            <a:off x="228600" y="8329934"/>
            <a:ext cx="16459200" cy="1406347"/>
          </a:xfrm>
          <a:prstGeom prst="rect">
            <a:avLst/>
          </a:prstGeom>
        </p:spPr>
        <p:txBody>
          <a:bodyPr wrap="square" lIns="0" tIns="0" rIns="0" bIns="0" rtlCol="0" anchor="t">
            <a:spAutoFit/>
          </a:bodyPr>
          <a:lstStyle/>
          <a:p>
            <a:pPr marL="457200" indent="-457200" algn="just">
              <a:lnSpc>
                <a:spcPct val="150000"/>
              </a:lnSpc>
              <a:buFont typeface="Arial" panose="020B0604020202020204" pitchFamily="34" charset="0"/>
              <a:buChar char="•"/>
            </a:pPr>
            <a:r>
              <a:rPr lang="en-US" sz="3200" b="1" dirty="0">
                <a:solidFill>
                  <a:srgbClr val="2C69A5"/>
                </a:solidFill>
                <a:latin typeface="Aptos Display" panose="020B0004020202020204" pitchFamily="34" charset="0"/>
                <a:ea typeface="HK Grotesk"/>
                <a:cs typeface="HK Grotesk"/>
                <a:sym typeface="HK Grotesk"/>
              </a:rPr>
              <a:t>Implement stronger theft prevention strategies to minimize losses, focusing on areas with the highest theft incidents.</a:t>
            </a:r>
          </a:p>
        </p:txBody>
      </p:sp>
      <p:pic>
        <p:nvPicPr>
          <p:cNvPr id="4" name="Picture 3">
            <a:extLst>
              <a:ext uri="{FF2B5EF4-FFF2-40B4-BE49-F238E27FC236}">
                <a16:creationId xmlns:a16="http://schemas.microsoft.com/office/drawing/2014/main" id="{788005DB-176E-E39B-E4D7-5A1B7C4028DE}"/>
              </a:ext>
            </a:extLst>
          </p:cNvPr>
          <p:cNvPicPr>
            <a:picLocks noChangeAspect="1"/>
          </p:cNvPicPr>
          <p:nvPr/>
        </p:nvPicPr>
        <p:blipFill>
          <a:blip r:embed="rId4"/>
          <a:stretch>
            <a:fillRect/>
          </a:stretch>
        </p:blipFill>
        <p:spPr>
          <a:xfrm>
            <a:off x="9982200" y="2171699"/>
            <a:ext cx="8077200" cy="5380671"/>
          </a:xfrm>
          <a:prstGeom prst="rect">
            <a:avLst/>
          </a:prstGeom>
        </p:spPr>
      </p:pic>
    </p:spTree>
    <p:extLst>
      <p:ext uri="{BB962C8B-B14F-4D97-AF65-F5344CB8AC3E}">
        <p14:creationId xmlns:p14="http://schemas.microsoft.com/office/powerpoint/2010/main" val="1026735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p:cNvGrpSpPr/>
        <p:nvPr/>
      </p:nvGrpSpPr>
      <p:grpSpPr>
        <a:xfrm>
          <a:off x="0" y="0"/>
          <a:ext cx="0" cy="0"/>
          <a:chOff x="0" y="0"/>
          <a:chExt cx="0" cy="0"/>
        </a:xfrm>
      </p:grpSpPr>
      <p:sp>
        <p:nvSpPr>
          <p:cNvPr id="11" name="AutoShape 11"/>
          <p:cNvSpPr/>
          <p:nvPr/>
        </p:nvSpPr>
        <p:spPr>
          <a:xfrm>
            <a:off x="0" y="9779511"/>
            <a:ext cx="18296991" cy="0"/>
          </a:xfrm>
          <a:prstGeom prst="line">
            <a:avLst/>
          </a:prstGeom>
          <a:ln w="38100" cap="flat">
            <a:solidFill>
              <a:srgbClr val="837164"/>
            </a:solidFill>
            <a:prstDash val="solid"/>
            <a:headEnd type="none" w="sm" len="sm"/>
            <a:tailEnd type="none" w="sm" len="sm"/>
          </a:ln>
        </p:spPr>
        <p:txBody>
          <a:bodyPr/>
          <a:lstStyle/>
          <a:p>
            <a:endParaRPr lang="en-US"/>
          </a:p>
        </p:txBody>
      </p:sp>
      <p:sp>
        <p:nvSpPr>
          <p:cNvPr id="12" name="TextBox 12"/>
          <p:cNvSpPr txBox="1"/>
          <p:nvPr/>
        </p:nvSpPr>
        <p:spPr>
          <a:xfrm>
            <a:off x="3886200" y="46421"/>
            <a:ext cx="9699534" cy="1067087"/>
          </a:xfrm>
          <a:prstGeom prst="rect">
            <a:avLst/>
          </a:prstGeom>
        </p:spPr>
        <p:txBody>
          <a:bodyPr wrap="square" lIns="0" tIns="0" rIns="0" bIns="0" rtlCol="0" anchor="t">
            <a:spAutoFit/>
          </a:bodyPr>
          <a:lstStyle/>
          <a:p>
            <a:pPr algn="ctr">
              <a:lnSpc>
                <a:spcPts val="9002"/>
              </a:lnSpc>
            </a:pPr>
            <a:r>
              <a:rPr lang="en-US" sz="5400" dirty="0">
                <a:solidFill>
                  <a:srgbClr val="16A980"/>
                </a:solidFill>
                <a:latin typeface="Loubag"/>
                <a:ea typeface="Loubag"/>
                <a:cs typeface="Loubag"/>
                <a:sym typeface="Loubag"/>
              </a:rPr>
              <a:t>7. 1. Dashboard Overview:</a:t>
            </a:r>
          </a:p>
        </p:txBody>
      </p:sp>
      <p:pic>
        <p:nvPicPr>
          <p:cNvPr id="19" name="Picture 18">
            <a:extLst>
              <a:ext uri="{FF2B5EF4-FFF2-40B4-BE49-F238E27FC236}">
                <a16:creationId xmlns:a16="http://schemas.microsoft.com/office/drawing/2014/main" id="{28CD44FC-B72B-2E1F-A66F-060E736702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9347" y="-15170"/>
            <a:ext cx="2887644" cy="954825"/>
          </a:xfrm>
          <a:prstGeom prst="rect">
            <a:avLst/>
          </a:prstGeom>
          <a:ln>
            <a:noFill/>
          </a:ln>
          <a:effectLst>
            <a:softEdge rad="112500"/>
          </a:effectLst>
        </p:spPr>
      </p:pic>
      <p:pic>
        <p:nvPicPr>
          <p:cNvPr id="20" name="Picture 19">
            <a:extLst>
              <a:ext uri="{FF2B5EF4-FFF2-40B4-BE49-F238E27FC236}">
                <a16:creationId xmlns:a16="http://schemas.microsoft.com/office/drawing/2014/main" id="{EDE9B445-7C1C-3031-41FB-3275E9FF9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2" y="-15170"/>
            <a:ext cx="2990945" cy="1044710"/>
          </a:xfrm>
          <a:prstGeom prst="rect">
            <a:avLst/>
          </a:prstGeom>
          <a:ln>
            <a:noFill/>
          </a:ln>
          <a:effectLst>
            <a:softEdge rad="112500"/>
          </a:effectLst>
        </p:spPr>
      </p:pic>
      <p:pic>
        <p:nvPicPr>
          <p:cNvPr id="3" name="Picture 2">
            <a:extLst>
              <a:ext uri="{FF2B5EF4-FFF2-40B4-BE49-F238E27FC236}">
                <a16:creationId xmlns:a16="http://schemas.microsoft.com/office/drawing/2014/main" id="{539F95C6-B045-1F0C-A93A-306515005159}"/>
              </a:ext>
            </a:extLst>
          </p:cNvPr>
          <p:cNvPicPr>
            <a:picLocks noChangeAspect="1"/>
          </p:cNvPicPr>
          <p:nvPr/>
        </p:nvPicPr>
        <p:blipFill>
          <a:blip r:embed="rId4"/>
          <a:stretch>
            <a:fillRect/>
          </a:stretch>
        </p:blipFill>
        <p:spPr>
          <a:xfrm>
            <a:off x="0" y="2019301"/>
            <a:ext cx="18288000" cy="8267699"/>
          </a:xfrm>
          <a:prstGeom prst="rect">
            <a:avLst/>
          </a:prstGeom>
        </p:spPr>
      </p:pic>
      <p:sp>
        <p:nvSpPr>
          <p:cNvPr id="4" name="TextBox 3">
            <a:extLst>
              <a:ext uri="{FF2B5EF4-FFF2-40B4-BE49-F238E27FC236}">
                <a16:creationId xmlns:a16="http://schemas.microsoft.com/office/drawing/2014/main" id="{11E5983D-58DC-3C73-E57D-F422235B7088}"/>
              </a:ext>
            </a:extLst>
          </p:cNvPr>
          <p:cNvSpPr txBox="1"/>
          <p:nvPr/>
        </p:nvSpPr>
        <p:spPr>
          <a:xfrm>
            <a:off x="-16552" y="992802"/>
            <a:ext cx="17221200" cy="954107"/>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rgbClr val="2C69A5"/>
                </a:solidFill>
                <a:latin typeface="Aptos Display" panose="020B0004020202020204" pitchFamily="34" charset="0"/>
              </a:rPr>
              <a:t>In this dashboard, we are visualizing KPIs and insights related to production, procurement, shipping, and work order management. Here's a concise explanation of the dashboard and its main insights: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B2B12FAC-35C5-392A-03C2-F9563AB3B759}"/>
            </a:ext>
          </a:extLst>
        </p:cNvPr>
        <p:cNvGrpSpPr/>
        <p:nvPr/>
      </p:nvGrpSpPr>
      <p:grpSpPr>
        <a:xfrm>
          <a:off x="0" y="0"/>
          <a:ext cx="0" cy="0"/>
          <a:chOff x="0" y="0"/>
          <a:chExt cx="0" cy="0"/>
        </a:xfrm>
      </p:grpSpPr>
      <p:sp>
        <p:nvSpPr>
          <p:cNvPr id="11" name="AutoShape 11">
            <a:extLst>
              <a:ext uri="{FF2B5EF4-FFF2-40B4-BE49-F238E27FC236}">
                <a16:creationId xmlns:a16="http://schemas.microsoft.com/office/drawing/2014/main" id="{A6C626AE-EBB5-A5FA-F2F1-431F84A22F98}"/>
              </a:ext>
            </a:extLst>
          </p:cNvPr>
          <p:cNvSpPr/>
          <p:nvPr/>
        </p:nvSpPr>
        <p:spPr>
          <a:xfrm>
            <a:off x="0" y="9779511"/>
            <a:ext cx="18296991" cy="0"/>
          </a:xfrm>
          <a:prstGeom prst="line">
            <a:avLst/>
          </a:prstGeom>
          <a:ln w="38100" cap="flat">
            <a:solidFill>
              <a:srgbClr val="837164"/>
            </a:soli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E8B42D63-7B52-DFD7-86DA-87DDF8A8B014}"/>
              </a:ext>
            </a:extLst>
          </p:cNvPr>
          <p:cNvSpPr txBox="1"/>
          <p:nvPr/>
        </p:nvSpPr>
        <p:spPr>
          <a:xfrm>
            <a:off x="4377006" y="-68721"/>
            <a:ext cx="9525000" cy="1014830"/>
          </a:xfrm>
          <a:prstGeom prst="rect">
            <a:avLst/>
          </a:prstGeom>
        </p:spPr>
        <p:txBody>
          <a:bodyPr wrap="square" lIns="0" tIns="0" rIns="0" bIns="0" rtlCol="0" anchor="t">
            <a:spAutoFit/>
          </a:bodyPr>
          <a:lstStyle/>
          <a:p>
            <a:pPr algn="ctr">
              <a:lnSpc>
                <a:spcPts val="9002"/>
              </a:lnSpc>
            </a:pPr>
            <a:r>
              <a:rPr lang="en-US" sz="4000" dirty="0">
                <a:solidFill>
                  <a:srgbClr val="16A980"/>
                </a:solidFill>
                <a:latin typeface="Loubag"/>
                <a:ea typeface="Loubag"/>
                <a:cs typeface="Loubag"/>
                <a:sym typeface="Loubag"/>
              </a:rPr>
              <a:t>7.2.Work Order Performance:</a:t>
            </a:r>
          </a:p>
        </p:txBody>
      </p:sp>
      <p:pic>
        <p:nvPicPr>
          <p:cNvPr id="19" name="Picture 18">
            <a:extLst>
              <a:ext uri="{FF2B5EF4-FFF2-40B4-BE49-F238E27FC236}">
                <a16:creationId xmlns:a16="http://schemas.microsoft.com/office/drawing/2014/main" id="{BF78ED46-7F7A-47CB-0BDC-84669ACB09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20" name="Picture 19">
            <a:extLst>
              <a:ext uri="{FF2B5EF4-FFF2-40B4-BE49-F238E27FC236}">
                <a16:creationId xmlns:a16="http://schemas.microsoft.com/office/drawing/2014/main" id="{250F3C68-ACC5-E47D-F9DD-66961A96C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pic>
        <p:nvPicPr>
          <p:cNvPr id="3" name="Picture 2">
            <a:extLst>
              <a:ext uri="{FF2B5EF4-FFF2-40B4-BE49-F238E27FC236}">
                <a16:creationId xmlns:a16="http://schemas.microsoft.com/office/drawing/2014/main" id="{498F7DAC-946E-9D3B-8FEA-33B7EC302C7A}"/>
              </a:ext>
            </a:extLst>
          </p:cNvPr>
          <p:cNvPicPr>
            <a:picLocks noChangeAspect="1"/>
          </p:cNvPicPr>
          <p:nvPr/>
        </p:nvPicPr>
        <p:blipFill>
          <a:blip r:embed="rId4"/>
          <a:stretch>
            <a:fillRect/>
          </a:stretch>
        </p:blipFill>
        <p:spPr>
          <a:xfrm>
            <a:off x="0" y="1943102"/>
            <a:ext cx="18287999" cy="8343898"/>
          </a:xfrm>
          <a:prstGeom prst="rect">
            <a:avLst/>
          </a:prstGeom>
        </p:spPr>
      </p:pic>
      <p:sp>
        <p:nvSpPr>
          <p:cNvPr id="5" name="TextBox 4">
            <a:extLst>
              <a:ext uri="{FF2B5EF4-FFF2-40B4-BE49-F238E27FC236}">
                <a16:creationId xmlns:a16="http://schemas.microsoft.com/office/drawing/2014/main" id="{DDC5117E-3AB7-1966-F60B-77634BF09406}"/>
              </a:ext>
            </a:extLst>
          </p:cNvPr>
          <p:cNvSpPr txBox="1"/>
          <p:nvPr/>
        </p:nvSpPr>
        <p:spPr>
          <a:xfrm>
            <a:off x="0" y="967552"/>
            <a:ext cx="17221200" cy="954107"/>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rgbClr val="2C69A5"/>
                </a:solidFill>
                <a:latin typeface="Aptos Display" panose="020B0004020202020204" pitchFamily="34" charset="0"/>
              </a:rPr>
              <a:t>This dashboard focuses on Work Order Performance, showcasing critical metrics related to production efficiency, scrap rates, order quantities, and time management in various manufacturing processes. </a:t>
            </a:r>
          </a:p>
        </p:txBody>
      </p:sp>
    </p:spTree>
    <p:extLst>
      <p:ext uri="{BB962C8B-B14F-4D97-AF65-F5344CB8AC3E}">
        <p14:creationId xmlns:p14="http://schemas.microsoft.com/office/powerpoint/2010/main" val="4142247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1D2D1780-1DB9-D3DF-23FF-28DE11510D23}"/>
            </a:ext>
          </a:extLst>
        </p:cNvPr>
        <p:cNvGrpSpPr/>
        <p:nvPr/>
      </p:nvGrpSpPr>
      <p:grpSpPr>
        <a:xfrm>
          <a:off x="0" y="0"/>
          <a:ext cx="0" cy="0"/>
          <a:chOff x="0" y="0"/>
          <a:chExt cx="0" cy="0"/>
        </a:xfrm>
      </p:grpSpPr>
      <p:sp>
        <p:nvSpPr>
          <p:cNvPr id="11" name="AutoShape 11">
            <a:extLst>
              <a:ext uri="{FF2B5EF4-FFF2-40B4-BE49-F238E27FC236}">
                <a16:creationId xmlns:a16="http://schemas.microsoft.com/office/drawing/2014/main" id="{50DD5F72-BA89-BA37-B5B4-2FA9195D0EE4}"/>
              </a:ext>
            </a:extLst>
          </p:cNvPr>
          <p:cNvSpPr/>
          <p:nvPr/>
        </p:nvSpPr>
        <p:spPr>
          <a:xfrm>
            <a:off x="0" y="9779511"/>
            <a:ext cx="18296991" cy="0"/>
          </a:xfrm>
          <a:prstGeom prst="line">
            <a:avLst/>
          </a:prstGeom>
          <a:ln w="38100" cap="flat">
            <a:solidFill>
              <a:srgbClr val="837164"/>
            </a:soli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6B008DCE-E90C-18B0-7F2B-7956007AE6E9}"/>
              </a:ext>
            </a:extLst>
          </p:cNvPr>
          <p:cNvSpPr txBox="1"/>
          <p:nvPr/>
        </p:nvSpPr>
        <p:spPr>
          <a:xfrm>
            <a:off x="4377006" y="-68721"/>
            <a:ext cx="9525000" cy="1014830"/>
          </a:xfrm>
          <a:prstGeom prst="rect">
            <a:avLst/>
          </a:prstGeom>
        </p:spPr>
        <p:txBody>
          <a:bodyPr wrap="square" lIns="0" tIns="0" rIns="0" bIns="0" rtlCol="0" anchor="t">
            <a:spAutoFit/>
          </a:bodyPr>
          <a:lstStyle/>
          <a:p>
            <a:pPr algn="ctr">
              <a:lnSpc>
                <a:spcPts val="9002"/>
              </a:lnSpc>
            </a:pPr>
            <a:r>
              <a:rPr lang="en-US" sz="4000" dirty="0">
                <a:solidFill>
                  <a:srgbClr val="16A980"/>
                </a:solidFill>
                <a:latin typeface="Loubag"/>
                <a:ea typeface="Loubag"/>
                <a:cs typeface="Loubag"/>
                <a:sym typeface="Loubag"/>
              </a:rPr>
              <a:t>7.3.Purchase Order and Stock:</a:t>
            </a:r>
          </a:p>
        </p:txBody>
      </p:sp>
      <p:pic>
        <p:nvPicPr>
          <p:cNvPr id="19" name="Picture 18">
            <a:extLst>
              <a:ext uri="{FF2B5EF4-FFF2-40B4-BE49-F238E27FC236}">
                <a16:creationId xmlns:a16="http://schemas.microsoft.com/office/drawing/2014/main" id="{BC76852D-109B-5383-A103-C3920211E0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20" name="Picture 19">
            <a:extLst>
              <a:ext uri="{FF2B5EF4-FFF2-40B4-BE49-F238E27FC236}">
                <a16:creationId xmlns:a16="http://schemas.microsoft.com/office/drawing/2014/main" id="{42932813-0864-7211-EE7C-DAD08D00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pic>
        <p:nvPicPr>
          <p:cNvPr id="4" name="Picture 3">
            <a:extLst>
              <a:ext uri="{FF2B5EF4-FFF2-40B4-BE49-F238E27FC236}">
                <a16:creationId xmlns:a16="http://schemas.microsoft.com/office/drawing/2014/main" id="{6126F629-CA58-2075-D6BF-F336237AC861}"/>
              </a:ext>
            </a:extLst>
          </p:cNvPr>
          <p:cNvPicPr>
            <a:picLocks noChangeAspect="1"/>
          </p:cNvPicPr>
          <p:nvPr/>
        </p:nvPicPr>
        <p:blipFill>
          <a:blip r:embed="rId4"/>
          <a:stretch>
            <a:fillRect/>
          </a:stretch>
        </p:blipFill>
        <p:spPr>
          <a:xfrm>
            <a:off x="1" y="2171700"/>
            <a:ext cx="18296990" cy="8115299"/>
          </a:xfrm>
          <a:prstGeom prst="rect">
            <a:avLst/>
          </a:prstGeom>
        </p:spPr>
      </p:pic>
      <p:sp>
        <p:nvSpPr>
          <p:cNvPr id="2" name="TextBox 1">
            <a:extLst>
              <a:ext uri="{FF2B5EF4-FFF2-40B4-BE49-F238E27FC236}">
                <a16:creationId xmlns:a16="http://schemas.microsoft.com/office/drawing/2014/main" id="{291A3D14-34F1-15E1-F196-5D1ADD32BBD3}"/>
              </a:ext>
            </a:extLst>
          </p:cNvPr>
          <p:cNvSpPr txBox="1"/>
          <p:nvPr/>
        </p:nvSpPr>
        <p:spPr>
          <a:xfrm>
            <a:off x="0" y="1118991"/>
            <a:ext cx="17221200" cy="954107"/>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rgbClr val="2C69A5"/>
                </a:solidFill>
                <a:latin typeface="Aptos Display" panose="020B0004020202020204" pitchFamily="34" charset="0"/>
              </a:rPr>
              <a:t>This dashboard is designed to provide a holistic view of the purchase order and inventory process, allowing for detailed analysis of cost, quantity, and employee performance in inventory and stock management.</a:t>
            </a:r>
          </a:p>
        </p:txBody>
      </p:sp>
    </p:spTree>
    <p:extLst>
      <p:ext uri="{BB962C8B-B14F-4D97-AF65-F5344CB8AC3E}">
        <p14:creationId xmlns:p14="http://schemas.microsoft.com/office/powerpoint/2010/main" val="1212911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1D3499D4-BCED-F7CB-27F5-0B1C5A1885B4}"/>
            </a:ext>
          </a:extLst>
        </p:cNvPr>
        <p:cNvGrpSpPr/>
        <p:nvPr/>
      </p:nvGrpSpPr>
      <p:grpSpPr>
        <a:xfrm>
          <a:off x="0" y="0"/>
          <a:ext cx="0" cy="0"/>
          <a:chOff x="0" y="0"/>
          <a:chExt cx="0" cy="0"/>
        </a:xfrm>
      </p:grpSpPr>
      <p:sp>
        <p:nvSpPr>
          <p:cNvPr id="11" name="AutoShape 11">
            <a:extLst>
              <a:ext uri="{FF2B5EF4-FFF2-40B4-BE49-F238E27FC236}">
                <a16:creationId xmlns:a16="http://schemas.microsoft.com/office/drawing/2014/main" id="{EF0E95EB-C8D3-D091-66BD-F6E107B6C005}"/>
              </a:ext>
            </a:extLst>
          </p:cNvPr>
          <p:cNvSpPr/>
          <p:nvPr/>
        </p:nvSpPr>
        <p:spPr>
          <a:xfrm>
            <a:off x="0" y="9779511"/>
            <a:ext cx="18296991" cy="0"/>
          </a:xfrm>
          <a:prstGeom prst="line">
            <a:avLst/>
          </a:prstGeom>
          <a:ln w="38100" cap="flat">
            <a:solidFill>
              <a:srgbClr val="837164"/>
            </a:soli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C97F1EB7-5B6A-88D2-F377-8FCE05F505A5}"/>
              </a:ext>
            </a:extLst>
          </p:cNvPr>
          <p:cNvSpPr txBox="1"/>
          <p:nvPr/>
        </p:nvSpPr>
        <p:spPr>
          <a:xfrm>
            <a:off x="3907497" y="0"/>
            <a:ext cx="10473006" cy="985013"/>
          </a:xfrm>
          <a:prstGeom prst="rect">
            <a:avLst/>
          </a:prstGeom>
        </p:spPr>
        <p:txBody>
          <a:bodyPr wrap="square" lIns="0" tIns="0" rIns="0" bIns="0" rtlCol="0" anchor="t">
            <a:spAutoFit/>
          </a:bodyPr>
          <a:lstStyle/>
          <a:p>
            <a:pPr algn="ctr">
              <a:lnSpc>
                <a:spcPts val="9002"/>
              </a:lnSpc>
            </a:pPr>
            <a:r>
              <a:rPr lang="en-US" sz="3200" dirty="0">
                <a:solidFill>
                  <a:srgbClr val="16A980"/>
                </a:solidFill>
                <a:latin typeface="Loubag"/>
                <a:ea typeface="Loubag"/>
                <a:cs typeface="Loubag"/>
                <a:sym typeface="Loubag"/>
              </a:rPr>
              <a:t>7.4. Procurement and Shipping Performance:</a:t>
            </a:r>
          </a:p>
        </p:txBody>
      </p:sp>
      <p:pic>
        <p:nvPicPr>
          <p:cNvPr id="19" name="Picture 18">
            <a:extLst>
              <a:ext uri="{FF2B5EF4-FFF2-40B4-BE49-F238E27FC236}">
                <a16:creationId xmlns:a16="http://schemas.microsoft.com/office/drawing/2014/main" id="{93B9D8AF-B4A8-61DF-A6B5-82A84A1464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20" name="Picture 19">
            <a:extLst>
              <a:ext uri="{FF2B5EF4-FFF2-40B4-BE49-F238E27FC236}">
                <a16:creationId xmlns:a16="http://schemas.microsoft.com/office/drawing/2014/main" id="{E3F76A4F-3565-82FF-C0D5-053B7249C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pic>
        <p:nvPicPr>
          <p:cNvPr id="3" name="Picture 2">
            <a:extLst>
              <a:ext uri="{FF2B5EF4-FFF2-40B4-BE49-F238E27FC236}">
                <a16:creationId xmlns:a16="http://schemas.microsoft.com/office/drawing/2014/main" id="{ECC1E530-F9C2-CA97-F6F2-44920B62AEA7}"/>
              </a:ext>
            </a:extLst>
          </p:cNvPr>
          <p:cNvPicPr>
            <a:picLocks noChangeAspect="1"/>
          </p:cNvPicPr>
          <p:nvPr/>
        </p:nvPicPr>
        <p:blipFill>
          <a:blip r:embed="rId4"/>
          <a:stretch>
            <a:fillRect/>
          </a:stretch>
        </p:blipFill>
        <p:spPr>
          <a:xfrm>
            <a:off x="0" y="1935406"/>
            <a:ext cx="18296991" cy="8351594"/>
          </a:xfrm>
          <a:prstGeom prst="rect">
            <a:avLst/>
          </a:prstGeom>
        </p:spPr>
      </p:pic>
      <p:sp>
        <p:nvSpPr>
          <p:cNvPr id="2" name="TextBox 1">
            <a:extLst>
              <a:ext uri="{FF2B5EF4-FFF2-40B4-BE49-F238E27FC236}">
                <a16:creationId xmlns:a16="http://schemas.microsoft.com/office/drawing/2014/main" id="{375224AE-8A12-D7AF-B905-9D03EFF8EEC2}"/>
              </a:ext>
            </a:extLst>
          </p:cNvPr>
          <p:cNvSpPr txBox="1"/>
          <p:nvPr/>
        </p:nvSpPr>
        <p:spPr>
          <a:xfrm>
            <a:off x="-76200" y="1044711"/>
            <a:ext cx="18440400" cy="830997"/>
          </a:xfrm>
          <a:prstGeom prst="rect">
            <a:avLst/>
          </a:prstGeom>
          <a:noFill/>
        </p:spPr>
        <p:txBody>
          <a:bodyPr wrap="square">
            <a:spAutoFit/>
          </a:bodyPr>
          <a:lstStyle/>
          <a:p>
            <a:pPr marL="457200" indent="-457200">
              <a:buFont typeface="Arial" panose="020B0604020202020204" pitchFamily="34" charset="0"/>
              <a:buChar char="•"/>
            </a:pPr>
            <a:r>
              <a:rPr lang="en-US" sz="2400" b="1" dirty="0">
                <a:solidFill>
                  <a:srgbClr val="2C69A5"/>
                </a:solidFill>
                <a:latin typeface="Aptos Display" panose="020B0004020202020204" pitchFamily="34" charset="0"/>
              </a:rPr>
              <a:t>This dashboard offers an overview of shipping performance, highlighting costs, carrier efficiency, and delivery trends over time to support strategic decisions.</a:t>
            </a:r>
          </a:p>
        </p:txBody>
      </p:sp>
    </p:spTree>
    <p:extLst>
      <p:ext uri="{BB962C8B-B14F-4D97-AF65-F5344CB8AC3E}">
        <p14:creationId xmlns:p14="http://schemas.microsoft.com/office/powerpoint/2010/main" val="2516511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B85C7D34-BA26-3552-6528-F41A4CD0B16A}"/>
            </a:ext>
          </a:extLst>
        </p:cNvPr>
        <p:cNvGrpSpPr/>
        <p:nvPr/>
      </p:nvGrpSpPr>
      <p:grpSpPr>
        <a:xfrm>
          <a:off x="0" y="0"/>
          <a:ext cx="0" cy="0"/>
          <a:chOff x="0" y="0"/>
          <a:chExt cx="0" cy="0"/>
        </a:xfrm>
      </p:grpSpPr>
      <p:sp>
        <p:nvSpPr>
          <p:cNvPr id="11" name="AutoShape 11">
            <a:extLst>
              <a:ext uri="{FF2B5EF4-FFF2-40B4-BE49-F238E27FC236}">
                <a16:creationId xmlns:a16="http://schemas.microsoft.com/office/drawing/2014/main" id="{C110190D-9E70-A611-C7E7-08F3E2D85244}"/>
              </a:ext>
            </a:extLst>
          </p:cNvPr>
          <p:cNvSpPr/>
          <p:nvPr/>
        </p:nvSpPr>
        <p:spPr>
          <a:xfrm>
            <a:off x="0" y="9779511"/>
            <a:ext cx="18296991" cy="0"/>
          </a:xfrm>
          <a:prstGeom prst="line">
            <a:avLst/>
          </a:prstGeom>
          <a:ln w="38100" cap="flat">
            <a:solidFill>
              <a:srgbClr val="837164"/>
            </a:soli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4354B1DA-4001-97DB-1D3A-8215300E916B}"/>
              </a:ext>
            </a:extLst>
          </p:cNvPr>
          <p:cNvSpPr txBox="1"/>
          <p:nvPr/>
        </p:nvSpPr>
        <p:spPr>
          <a:xfrm>
            <a:off x="3907497" y="0"/>
            <a:ext cx="10473006" cy="1044710"/>
          </a:xfrm>
          <a:prstGeom prst="rect">
            <a:avLst/>
          </a:prstGeom>
        </p:spPr>
        <p:txBody>
          <a:bodyPr wrap="square" lIns="0" tIns="0" rIns="0" bIns="0" rtlCol="0" anchor="t">
            <a:spAutoFit/>
          </a:bodyPr>
          <a:lstStyle/>
          <a:p>
            <a:pPr algn="ctr">
              <a:lnSpc>
                <a:spcPts val="9002"/>
              </a:lnSpc>
            </a:pPr>
            <a:r>
              <a:rPr lang="en-US" sz="4800" dirty="0">
                <a:solidFill>
                  <a:srgbClr val="16A980"/>
                </a:solidFill>
                <a:latin typeface="Loubag"/>
                <a:ea typeface="Loubag"/>
                <a:cs typeface="Loubag"/>
                <a:sym typeface="Loubag"/>
              </a:rPr>
              <a:t>7.5. Product Overview:</a:t>
            </a:r>
          </a:p>
        </p:txBody>
      </p:sp>
      <p:pic>
        <p:nvPicPr>
          <p:cNvPr id="19" name="Picture 18">
            <a:extLst>
              <a:ext uri="{FF2B5EF4-FFF2-40B4-BE49-F238E27FC236}">
                <a16:creationId xmlns:a16="http://schemas.microsoft.com/office/drawing/2014/main" id="{6C1E277B-0DED-580C-88BC-343D19AD36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20" name="Picture 19">
            <a:extLst>
              <a:ext uri="{FF2B5EF4-FFF2-40B4-BE49-F238E27FC236}">
                <a16:creationId xmlns:a16="http://schemas.microsoft.com/office/drawing/2014/main" id="{B1BEEC78-94DA-F369-7BE2-B31CF8180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pic>
        <p:nvPicPr>
          <p:cNvPr id="6" name="Picture 5">
            <a:extLst>
              <a:ext uri="{FF2B5EF4-FFF2-40B4-BE49-F238E27FC236}">
                <a16:creationId xmlns:a16="http://schemas.microsoft.com/office/drawing/2014/main" id="{23AE2650-EB59-AC7C-7CC6-D7F59E80F737}"/>
              </a:ext>
            </a:extLst>
          </p:cNvPr>
          <p:cNvPicPr>
            <a:picLocks noChangeAspect="1"/>
          </p:cNvPicPr>
          <p:nvPr/>
        </p:nvPicPr>
        <p:blipFill>
          <a:blip r:embed="rId4"/>
          <a:stretch>
            <a:fillRect/>
          </a:stretch>
        </p:blipFill>
        <p:spPr>
          <a:xfrm>
            <a:off x="-8991" y="1875708"/>
            <a:ext cx="18296991" cy="8411291"/>
          </a:xfrm>
          <a:prstGeom prst="rect">
            <a:avLst/>
          </a:prstGeom>
        </p:spPr>
      </p:pic>
      <p:sp>
        <p:nvSpPr>
          <p:cNvPr id="2" name="TextBox 1">
            <a:extLst>
              <a:ext uri="{FF2B5EF4-FFF2-40B4-BE49-F238E27FC236}">
                <a16:creationId xmlns:a16="http://schemas.microsoft.com/office/drawing/2014/main" id="{2C7E1E0B-79B2-6DA6-A971-EC43C125DF52}"/>
              </a:ext>
            </a:extLst>
          </p:cNvPr>
          <p:cNvSpPr txBox="1"/>
          <p:nvPr/>
        </p:nvSpPr>
        <p:spPr>
          <a:xfrm>
            <a:off x="-76200" y="1044711"/>
            <a:ext cx="18440400" cy="830997"/>
          </a:xfrm>
          <a:prstGeom prst="rect">
            <a:avLst/>
          </a:prstGeom>
          <a:noFill/>
        </p:spPr>
        <p:txBody>
          <a:bodyPr wrap="square">
            <a:spAutoFit/>
          </a:bodyPr>
          <a:lstStyle/>
          <a:p>
            <a:pPr marL="457200" indent="-457200">
              <a:buFont typeface="Arial" panose="020B0604020202020204" pitchFamily="34" charset="0"/>
              <a:buChar char="•"/>
            </a:pPr>
            <a:r>
              <a:rPr lang="en-US" sz="2400" b="1" dirty="0">
                <a:solidFill>
                  <a:srgbClr val="2C69A5"/>
                </a:solidFill>
                <a:latin typeface="Aptos Display" panose="020B0004020202020204" pitchFamily="34" charset="0"/>
              </a:rPr>
              <a:t>This dashboard provides an overview of product metrics, including the total number of products, costs, and distribution across categories, aiding in the analysis of product manufacturing and inventory management.</a:t>
            </a:r>
          </a:p>
        </p:txBody>
      </p:sp>
    </p:spTree>
    <p:extLst>
      <p:ext uri="{BB962C8B-B14F-4D97-AF65-F5344CB8AC3E}">
        <p14:creationId xmlns:p14="http://schemas.microsoft.com/office/powerpoint/2010/main" val="874255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56EBFD23-801C-7BE0-4D7B-33BF6E962BD3}"/>
            </a:ext>
          </a:extLst>
        </p:cNvPr>
        <p:cNvGrpSpPr/>
        <p:nvPr/>
      </p:nvGrpSpPr>
      <p:grpSpPr>
        <a:xfrm>
          <a:off x="0" y="0"/>
          <a:ext cx="0" cy="0"/>
          <a:chOff x="0" y="0"/>
          <a:chExt cx="0" cy="0"/>
        </a:xfrm>
      </p:grpSpPr>
      <p:sp>
        <p:nvSpPr>
          <p:cNvPr id="11" name="AutoShape 11">
            <a:extLst>
              <a:ext uri="{FF2B5EF4-FFF2-40B4-BE49-F238E27FC236}">
                <a16:creationId xmlns:a16="http://schemas.microsoft.com/office/drawing/2014/main" id="{2866B263-021A-94E6-B3D5-74EF7FB25758}"/>
              </a:ext>
            </a:extLst>
          </p:cNvPr>
          <p:cNvSpPr/>
          <p:nvPr/>
        </p:nvSpPr>
        <p:spPr>
          <a:xfrm>
            <a:off x="0" y="9779511"/>
            <a:ext cx="18296991" cy="0"/>
          </a:xfrm>
          <a:prstGeom prst="line">
            <a:avLst/>
          </a:prstGeom>
          <a:ln w="38100" cap="flat">
            <a:solidFill>
              <a:srgbClr val="837164"/>
            </a:soli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15202036-157F-20EC-3378-BB278FBF067D}"/>
              </a:ext>
            </a:extLst>
          </p:cNvPr>
          <p:cNvSpPr txBox="1"/>
          <p:nvPr/>
        </p:nvSpPr>
        <p:spPr>
          <a:xfrm>
            <a:off x="3907497" y="0"/>
            <a:ext cx="10473006" cy="1044710"/>
          </a:xfrm>
          <a:prstGeom prst="rect">
            <a:avLst/>
          </a:prstGeom>
        </p:spPr>
        <p:txBody>
          <a:bodyPr wrap="square" lIns="0" tIns="0" rIns="0" bIns="0" rtlCol="0" anchor="t">
            <a:spAutoFit/>
          </a:bodyPr>
          <a:lstStyle/>
          <a:p>
            <a:pPr algn="ctr">
              <a:lnSpc>
                <a:spcPts val="9002"/>
              </a:lnSpc>
            </a:pPr>
            <a:r>
              <a:rPr lang="en-US" sz="4800" dirty="0">
                <a:solidFill>
                  <a:srgbClr val="16A980"/>
                </a:solidFill>
                <a:latin typeface="Loubag"/>
                <a:ea typeface="Loubag"/>
                <a:cs typeface="Loubag"/>
                <a:sym typeface="Loubag"/>
              </a:rPr>
              <a:t>7.6. Production Efficiency:</a:t>
            </a:r>
          </a:p>
        </p:txBody>
      </p:sp>
      <p:pic>
        <p:nvPicPr>
          <p:cNvPr id="19" name="Picture 18">
            <a:extLst>
              <a:ext uri="{FF2B5EF4-FFF2-40B4-BE49-F238E27FC236}">
                <a16:creationId xmlns:a16="http://schemas.microsoft.com/office/drawing/2014/main" id="{F3DB7D41-0A11-33D6-F56C-F124D9E55C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20" name="Picture 19">
            <a:extLst>
              <a:ext uri="{FF2B5EF4-FFF2-40B4-BE49-F238E27FC236}">
                <a16:creationId xmlns:a16="http://schemas.microsoft.com/office/drawing/2014/main" id="{7B9FF812-870E-156C-08FB-6D1673A34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pic>
        <p:nvPicPr>
          <p:cNvPr id="3" name="Picture 2">
            <a:extLst>
              <a:ext uri="{FF2B5EF4-FFF2-40B4-BE49-F238E27FC236}">
                <a16:creationId xmlns:a16="http://schemas.microsoft.com/office/drawing/2014/main" id="{81B46595-3B7E-F628-A91B-CB440B0FB97A}"/>
              </a:ext>
            </a:extLst>
          </p:cNvPr>
          <p:cNvPicPr>
            <a:picLocks noChangeAspect="1"/>
          </p:cNvPicPr>
          <p:nvPr/>
        </p:nvPicPr>
        <p:blipFill>
          <a:blip r:embed="rId4"/>
          <a:stretch>
            <a:fillRect/>
          </a:stretch>
        </p:blipFill>
        <p:spPr>
          <a:xfrm>
            <a:off x="-8991" y="1866900"/>
            <a:ext cx="18296991" cy="8330212"/>
          </a:xfrm>
          <a:prstGeom prst="rect">
            <a:avLst/>
          </a:prstGeom>
        </p:spPr>
      </p:pic>
      <p:sp>
        <p:nvSpPr>
          <p:cNvPr id="2" name="TextBox 1">
            <a:extLst>
              <a:ext uri="{FF2B5EF4-FFF2-40B4-BE49-F238E27FC236}">
                <a16:creationId xmlns:a16="http://schemas.microsoft.com/office/drawing/2014/main" id="{31851474-3A40-CE07-7528-0F07296D57EB}"/>
              </a:ext>
            </a:extLst>
          </p:cNvPr>
          <p:cNvSpPr txBox="1"/>
          <p:nvPr/>
        </p:nvSpPr>
        <p:spPr>
          <a:xfrm>
            <a:off x="-76200" y="1044711"/>
            <a:ext cx="18440400" cy="830997"/>
          </a:xfrm>
          <a:prstGeom prst="rect">
            <a:avLst/>
          </a:prstGeom>
          <a:noFill/>
        </p:spPr>
        <p:txBody>
          <a:bodyPr wrap="square">
            <a:spAutoFit/>
          </a:bodyPr>
          <a:lstStyle/>
          <a:p>
            <a:pPr marL="457200" indent="-457200">
              <a:buFont typeface="Arial" panose="020B0604020202020204" pitchFamily="34" charset="0"/>
              <a:buChar char="•"/>
            </a:pPr>
            <a:r>
              <a:rPr lang="en-US" sz="2400" b="1" dirty="0">
                <a:solidFill>
                  <a:srgbClr val="2C69A5"/>
                </a:solidFill>
                <a:latin typeface="Aptos Display" panose="020B0004020202020204" pitchFamily="34" charset="0"/>
              </a:rPr>
              <a:t>This dashboard provides a comprehensive analysis of production performance, highlighting key metrics and visualizations that offer insights into resource utilization, start and end delays, and overall operational efficiency. </a:t>
            </a:r>
          </a:p>
        </p:txBody>
      </p:sp>
    </p:spTree>
    <p:extLst>
      <p:ext uri="{BB962C8B-B14F-4D97-AF65-F5344CB8AC3E}">
        <p14:creationId xmlns:p14="http://schemas.microsoft.com/office/powerpoint/2010/main" val="152462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E24E5D6D-F1D9-F1FE-0366-2134805A128C}"/>
            </a:ext>
          </a:extLst>
        </p:cNvPr>
        <p:cNvGrpSpPr/>
        <p:nvPr/>
      </p:nvGrpSpPr>
      <p:grpSpPr>
        <a:xfrm>
          <a:off x="0" y="0"/>
          <a:ext cx="0" cy="0"/>
          <a:chOff x="0" y="0"/>
          <a:chExt cx="0" cy="0"/>
        </a:xfrm>
      </p:grpSpPr>
      <p:sp>
        <p:nvSpPr>
          <p:cNvPr id="11" name="AutoShape 11">
            <a:extLst>
              <a:ext uri="{FF2B5EF4-FFF2-40B4-BE49-F238E27FC236}">
                <a16:creationId xmlns:a16="http://schemas.microsoft.com/office/drawing/2014/main" id="{797CE7DC-9DA1-B264-D45E-14A947F1EC61}"/>
              </a:ext>
            </a:extLst>
          </p:cNvPr>
          <p:cNvSpPr/>
          <p:nvPr/>
        </p:nvSpPr>
        <p:spPr>
          <a:xfrm>
            <a:off x="0" y="9779511"/>
            <a:ext cx="18296991" cy="0"/>
          </a:xfrm>
          <a:prstGeom prst="line">
            <a:avLst/>
          </a:prstGeom>
          <a:ln w="38100" cap="flat">
            <a:solidFill>
              <a:srgbClr val="837164"/>
            </a:soli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3F8EBE0C-AF50-6F77-2B4B-C597B8C0958F}"/>
              </a:ext>
            </a:extLst>
          </p:cNvPr>
          <p:cNvSpPr txBox="1"/>
          <p:nvPr/>
        </p:nvSpPr>
        <p:spPr>
          <a:xfrm>
            <a:off x="3907496" y="0"/>
            <a:ext cx="11027703" cy="1014830"/>
          </a:xfrm>
          <a:prstGeom prst="rect">
            <a:avLst/>
          </a:prstGeom>
        </p:spPr>
        <p:txBody>
          <a:bodyPr wrap="square" lIns="0" tIns="0" rIns="0" bIns="0" rtlCol="0" anchor="t">
            <a:spAutoFit/>
          </a:bodyPr>
          <a:lstStyle/>
          <a:p>
            <a:pPr algn="ctr">
              <a:lnSpc>
                <a:spcPts val="9002"/>
              </a:lnSpc>
            </a:pPr>
            <a:r>
              <a:rPr lang="en-US" sz="4000" dirty="0">
                <a:solidFill>
                  <a:srgbClr val="16A980"/>
                </a:solidFill>
                <a:latin typeface="Loubag"/>
                <a:ea typeface="Loubag"/>
                <a:cs typeface="Loubag"/>
                <a:sym typeface="Loubag"/>
              </a:rPr>
              <a:t>7.7.Product Components and Assembly:</a:t>
            </a:r>
          </a:p>
        </p:txBody>
      </p:sp>
      <p:pic>
        <p:nvPicPr>
          <p:cNvPr id="19" name="Picture 18">
            <a:extLst>
              <a:ext uri="{FF2B5EF4-FFF2-40B4-BE49-F238E27FC236}">
                <a16:creationId xmlns:a16="http://schemas.microsoft.com/office/drawing/2014/main" id="{6BB08817-D736-4993-8D2E-347156909F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20" name="Picture 19">
            <a:extLst>
              <a:ext uri="{FF2B5EF4-FFF2-40B4-BE49-F238E27FC236}">
                <a16:creationId xmlns:a16="http://schemas.microsoft.com/office/drawing/2014/main" id="{8C9B4B40-0FB3-F3AF-EBEF-021C1B5BC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pic>
        <p:nvPicPr>
          <p:cNvPr id="4" name="Picture 3">
            <a:extLst>
              <a:ext uri="{FF2B5EF4-FFF2-40B4-BE49-F238E27FC236}">
                <a16:creationId xmlns:a16="http://schemas.microsoft.com/office/drawing/2014/main" id="{2FB75A6A-103A-C813-7413-BB32E3E3F665}"/>
              </a:ext>
            </a:extLst>
          </p:cNvPr>
          <p:cNvPicPr>
            <a:picLocks noChangeAspect="1"/>
          </p:cNvPicPr>
          <p:nvPr/>
        </p:nvPicPr>
        <p:blipFill>
          <a:blip r:embed="rId4"/>
          <a:stretch>
            <a:fillRect/>
          </a:stretch>
        </p:blipFill>
        <p:spPr>
          <a:xfrm>
            <a:off x="1" y="1943100"/>
            <a:ext cx="18288000" cy="8343900"/>
          </a:xfrm>
          <a:prstGeom prst="rect">
            <a:avLst/>
          </a:prstGeom>
        </p:spPr>
      </p:pic>
      <p:sp>
        <p:nvSpPr>
          <p:cNvPr id="2" name="TextBox 1">
            <a:extLst>
              <a:ext uri="{FF2B5EF4-FFF2-40B4-BE49-F238E27FC236}">
                <a16:creationId xmlns:a16="http://schemas.microsoft.com/office/drawing/2014/main" id="{A74E47CB-A8F7-992F-F1DE-7F9C22BF5BBD}"/>
              </a:ext>
            </a:extLst>
          </p:cNvPr>
          <p:cNvSpPr txBox="1"/>
          <p:nvPr/>
        </p:nvSpPr>
        <p:spPr>
          <a:xfrm>
            <a:off x="-76200" y="1044711"/>
            <a:ext cx="18440400" cy="830997"/>
          </a:xfrm>
          <a:prstGeom prst="rect">
            <a:avLst/>
          </a:prstGeom>
          <a:noFill/>
        </p:spPr>
        <p:txBody>
          <a:bodyPr wrap="square">
            <a:spAutoFit/>
          </a:bodyPr>
          <a:lstStyle/>
          <a:p>
            <a:pPr marL="457200" indent="-457200">
              <a:buFont typeface="Arial" panose="020B0604020202020204" pitchFamily="34" charset="0"/>
              <a:buChar char="•"/>
            </a:pPr>
            <a:r>
              <a:rPr lang="en-US" sz="2400" b="1" dirty="0">
                <a:solidFill>
                  <a:srgbClr val="2C69A5"/>
                </a:solidFill>
                <a:latin typeface="Aptos Display" panose="020B0004020202020204" pitchFamily="34" charset="0"/>
              </a:rPr>
              <a:t>This dashboard offers a detailed analysis of component and assembly data, highlighting key metrics such as total product assemblies, component utilization, and manufacturing distribution.</a:t>
            </a:r>
          </a:p>
        </p:txBody>
      </p:sp>
    </p:spTree>
    <p:extLst>
      <p:ext uri="{BB962C8B-B14F-4D97-AF65-F5344CB8AC3E}">
        <p14:creationId xmlns:p14="http://schemas.microsoft.com/office/powerpoint/2010/main" val="2612304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p:cNvGrpSpPr/>
        <p:nvPr/>
      </p:nvGrpSpPr>
      <p:grpSpPr>
        <a:xfrm>
          <a:off x="0" y="0"/>
          <a:ext cx="0" cy="0"/>
          <a:chOff x="0" y="0"/>
          <a:chExt cx="0" cy="0"/>
        </a:xfrm>
      </p:grpSpPr>
      <p:sp>
        <p:nvSpPr>
          <p:cNvPr id="13" name="TextBox 13"/>
          <p:cNvSpPr txBox="1"/>
          <p:nvPr/>
        </p:nvSpPr>
        <p:spPr>
          <a:xfrm>
            <a:off x="7483331" y="220264"/>
            <a:ext cx="5470670" cy="990491"/>
          </a:xfrm>
          <a:prstGeom prst="rect">
            <a:avLst/>
          </a:prstGeom>
        </p:spPr>
        <p:txBody>
          <a:bodyPr lIns="0" tIns="0" rIns="0" bIns="0" rtlCol="0" anchor="t">
            <a:spAutoFit/>
          </a:bodyPr>
          <a:lstStyle/>
          <a:p>
            <a:pPr algn="l">
              <a:lnSpc>
                <a:spcPts val="7365"/>
              </a:lnSpc>
            </a:pPr>
            <a:r>
              <a:rPr lang="en-US" sz="6600" dirty="0">
                <a:solidFill>
                  <a:srgbClr val="16A980"/>
                </a:solidFill>
                <a:latin typeface="Loubag"/>
                <a:ea typeface="Loubag"/>
                <a:cs typeface="Loubag"/>
                <a:sym typeface="Loubag"/>
              </a:rPr>
              <a:t>Agenda:</a:t>
            </a:r>
          </a:p>
        </p:txBody>
      </p:sp>
      <p:sp>
        <p:nvSpPr>
          <p:cNvPr id="14" name="TextBox 14"/>
          <p:cNvSpPr txBox="1"/>
          <p:nvPr/>
        </p:nvSpPr>
        <p:spPr>
          <a:xfrm>
            <a:off x="457200" y="2344749"/>
            <a:ext cx="10058400" cy="7320787"/>
          </a:xfrm>
          <a:prstGeom prst="rect">
            <a:avLst/>
          </a:prstGeom>
        </p:spPr>
        <p:txBody>
          <a:bodyPr wrap="square" lIns="0" tIns="0" rIns="0" bIns="0" rtlCol="0" anchor="t">
            <a:spAutoFit/>
          </a:bodyPr>
          <a:lstStyle/>
          <a:p>
            <a:pPr>
              <a:lnSpc>
                <a:spcPct val="150000"/>
              </a:lnSpc>
              <a:buFont typeface="+mj-lt"/>
              <a:buAutoNum type="arabicPeriod"/>
            </a:pPr>
            <a:r>
              <a:rPr lang="ar-EG" sz="3200" b="1" dirty="0">
                <a:solidFill>
                  <a:srgbClr val="2C69A5"/>
                </a:solidFill>
                <a:latin typeface="Arial Black" panose="020B0A04020102020204" pitchFamily="34" charset="0"/>
              </a:rPr>
              <a:t> </a:t>
            </a:r>
            <a:r>
              <a:rPr lang="en-US" sz="3200" b="1" dirty="0">
                <a:solidFill>
                  <a:srgbClr val="2C69A5"/>
                </a:solidFill>
                <a:latin typeface="Arial Black" panose="020B0A04020102020204" pitchFamily="34" charset="0"/>
                <a:cs typeface="Aharoni" panose="02010803020104030203" pitchFamily="2" charset="-79"/>
              </a:rPr>
              <a:t>Introduction</a:t>
            </a:r>
          </a:p>
          <a:p>
            <a:pPr>
              <a:lnSpc>
                <a:spcPct val="150000"/>
              </a:lnSpc>
              <a:buFont typeface="+mj-lt"/>
              <a:buAutoNum type="arabicPeriod"/>
            </a:pPr>
            <a:r>
              <a:rPr lang="ar-EG" sz="3200" b="1" dirty="0">
                <a:solidFill>
                  <a:srgbClr val="2C69A5"/>
                </a:solidFill>
                <a:latin typeface="Arial Black" panose="020B0A04020102020204" pitchFamily="34" charset="0"/>
              </a:rPr>
              <a:t> </a:t>
            </a:r>
            <a:r>
              <a:rPr lang="en-US" sz="3200" b="1" dirty="0">
                <a:solidFill>
                  <a:srgbClr val="2C69A5"/>
                </a:solidFill>
                <a:latin typeface="Arial Black" panose="020B0A04020102020204" pitchFamily="34" charset="0"/>
                <a:cs typeface="Aharoni" panose="02010803020104030203" pitchFamily="2" charset="-79"/>
              </a:rPr>
              <a:t>AdventureWorks Dataset Overview</a:t>
            </a:r>
          </a:p>
          <a:p>
            <a:pPr>
              <a:lnSpc>
                <a:spcPct val="150000"/>
              </a:lnSpc>
              <a:buFont typeface="+mj-lt"/>
              <a:buAutoNum type="arabicPeriod"/>
            </a:pPr>
            <a:r>
              <a:rPr lang="en-US" sz="3200" b="1" dirty="0">
                <a:solidFill>
                  <a:srgbClr val="2C69A5"/>
                </a:solidFill>
                <a:latin typeface="Arial Black" panose="020B0A04020102020204" pitchFamily="34" charset="0"/>
                <a:cs typeface="Aharoni" panose="02010803020104030203" pitchFamily="2" charset="-79"/>
              </a:rPr>
              <a:t>Data Exploration with SQL</a:t>
            </a:r>
          </a:p>
          <a:p>
            <a:pPr>
              <a:lnSpc>
                <a:spcPct val="150000"/>
              </a:lnSpc>
              <a:buFont typeface="+mj-lt"/>
              <a:buAutoNum type="arabicPeriod"/>
            </a:pPr>
            <a:r>
              <a:rPr lang="ar-EG" sz="3200" b="1" dirty="0">
                <a:solidFill>
                  <a:srgbClr val="2C69A5"/>
                </a:solidFill>
                <a:latin typeface="Arial Black" panose="020B0A04020102020204" pitchFamily="34" charset="0"/>
              </a:rPr>
              <a:t> </a:t>
            </a:r>
            <a:r>
              <a:rPr lang="en-US" sz="3200" b="1" dirty="0">
                <a:solidFill>
                  <a:srgbClr val="2C69A5"/>
                </a:solidFill>
                <a:latin typeface="Arial Black" panose="020B0A04020102020204" pitchFamily="34" charset="0"/>
                <a:cs typeface="Aharoni" panose="02010803020104030203" pitchFamily="2" charset="-79"/>
              </a:rPr>
              <a:t>Data Cleaning</a:t>
            </a:r>
          </a:p>
          <a:p>
            <a:pPr>
              <a:lnSpc>
                <a:spcPct val="150000"/>
              </a:lnSpc>
              <a:buFont typeface="+mj-lt"/>
              <a:buAutoNum type="arabicPeriod"/>
            </a:pPr>
            <a:r>
              <a:rPr lang="en-US" sz="3200" b="1" dirty="0">
                <a:solidFill>
                  <a:srgbClr val="2C69A5"/>
                </a:solidFill>
                <a:latin typeface="Arial Black" panose="020B0A04020102020204" pitchFamily="34" charset="0"/>
                <a:cs typeface="Aharoni" panose="02010803020104030203" pitchFamily="2" charset="-79"/>
              </a:rPr>
              <a:t>Production Schema Focus</a:t>
            </a:r>
            <a:endParaRPr lang="ar-EG" sz="3200" b="1" dirty="0">
              <a:solidFill>
                <a:srgbClr val="2C69A5"/>
              </a:solidFill>
              <a:latin typeface="Arial Black" panose="020B0A04020102020204" pitchFamily="34" charset="0"/>
              <a:cs typeface="Aharoni" panose="02010803020104030203" pitchFamily="2" charset="-79"/>
            </a:endParaRPr>
          </a:p>
          <a:p>
            <a:pPr>
              <a:lnSpc>
                <a:spcPct val="150000"/>
              </a:lnSpc>
              <a:buFont typeface="+mj-lt"/>
              <a:buAutoNum type="arabicPeriod"/>
            </a:pPr>
            <a:r>
              <a:rPr lang="en-US" sz="3200" b="1" dirty="0">
                <a:solidFill>
                  <a:srgbClr val="2C69A5"/>
                </a:solidFill>
                <a:latin typeface="Arial Black" panose="020B0A04020102020204" pitchFamily="34" charset="0"/>
                <a:cs typeface="Aharoni" panose="02010803020104030203" pitchFamily="2" charset="-79"/>
              </a:rPr>
              <a:t>Data Analysis &amp; Insights</a:t>
            </a:r>
          </a:p>
          <a:p>
            <a:pPr>
              <a:lnSpc>
                <a:spcPct val="150000"/>
              </a:lnSpc>
              <a:buFont typeface="+mj-lt"/>
              <a:buAutoNum type="arabicPeriod"/>
            </a:pPr>
            <a:r>
              <a:rPr lang="en-US" sz="3200" b="1" dirty="0">
                <a:solidFill>
                  <a:srgbClr val="2C69A5"/>
                </a:solidFill>
                <a:latin typeface="Arial Black" panose="020B0A04020102020204" pitchFamily="34" charset="0"/>
                <a:cs typeface="Aharoni" panose="02010803020104030203" pitchFamily="2" charset="-79"/>
              </a:rPr>
              <a:t>Dashboard Overview</a:t>
            </a:r>
            <a:endParaRPr lang="ar-EG" sz="3200" b="1" dirty="0">
              <a:solidFill>
                <a:srgbClr val="2C69A5"/>
              </a:solidFill>
              <a:latin typeface="Arial Black" panose="020B0A04020102020204" pitchFamily="34" charset="0"/>
              <a:cs typeface="Aharoni" panose="02010803020104030203" pitchFamily="2" charset="-79"/>
            </a:endParaRPr>
          </a:p>
          <a:p>
            <a:pPr>
              <a:lnSpc>
                <a:spcPct val="150000"/>
              </a:lnSpc>
              <a:buFont typeface="+mj-lt"/>
              <a:buAutoNum type="arabicPeriod"/>
            </a:pPr>
            <a:r>
              <a:rPr lang="en-US" sz="3200" b="1" dirty="0">
                <a:solidFill>
                  <a:srgbClr val="2C69A5"/>
                </a:solidFill>
                <a:latin typeface="Arial Black" panose="020B0A04020102020204" pitchFamily="34" charset="0"/>
                <a:cs typeface="Aharoni" panose="02010803020104030203" pitchFamily="2" charset="-79"/>
              </a:rPr>
              <a:t>Recommendations</a:t>
            </a:r>
          </a:p>
          <a:p>
            <a:pPr>
              <a:lnSpc>
                <a:spcPct val="150000"/>
              </a:lnSpc>
              <a:buFont typeface="+mj-lt"/>
              <a:buAutoNum type="arabicPeriod"/>
            </a:pPr>
            <a:r>
              <a:rPr lang="en-US" sz="3200" b="1" dirty="0">
                <a:solidFill>
                  <a:srgbClr val="2C69A5"/>
                </a:solidFill>
                <a:latin typeface="Arial Black" panose="020B0A04020102020204" pitchFamily="34" charset="0"/>
                <a:cs typeface="Aharoni" panose="02010803020104030203" pitchFamily="2" charset="-79"/>
              </a:rPr>
              <a:t>Conclusion</a:t>
            </a:r>
          </a:p>
          <a:p>
            <a:pPr>
              <a:lnSpc>
                <a:spcPct val="150000"/>
              </a:lnSpc>
              <a:buFont typeface="+mj-lt"/>
              <a:buAutoNum type="arabicPeriod"/>
            </a:pPr>
            <a:r>
              <a:rPr lang="en-US" sz="3200" b="1" dirty="0">
                <a:solidFill>
                  <a:srgbClr val="2C69A5"/>
                </a:solidFill>
                <a:latin typeface="Arial Black" panose="020B0A04020102020204" pitchFamily="34" charset="0"/>
                <a:cs typeface="Aharoni" panose="02010803020104030203" pitchFamily="2" charset="-79"/>
              </a:rPr>
              <a:t>Q&amp;A</a:t>
            </a:r>
            <a:endParaRPr lang="ar-EG" sz="3200" b="1" dirty="0">
              <a:solidFill>
                <a:srgbClr val="2C69A5"/>
              </a:solidFill>
              <a:latin typeface="Arial Black" panose="020B0A04020102020204" pitchFamily="34" charset="0"/>
              <a:cs typeface="Aharoni" panose="02010803020104030203" pitchFamily="2" charset="-79"/>
            </a:endParaRPr>
          </a:p>
        </p:txBody>
      </p:sp>
      <p:sp>
        <p:nvSpPr>
          <p:cNvPr id="15" name="AutoShape 15"/>
          <p:cNvSpPr/>
          <p:nvPr/>
        </p:nvSpPr>
        <p:spPr>
          <a:xfrm flipV="1">
            <a:off x="152400" y="10020300"/>
            <a:ext cx="18296991" cy="0"/>
          </a:xfrm>
          <a:prstGeom prst="line">
            <a:avLst/>
          </a:prstGeom>
          <a:ln w="38100" cap="flat">
            <a:solidFill>
              <a:srgbClr val="837164"/>
            </a:solidFill>
            <a:prstDash val="solid"/>
            <a:headEnd type="none" w="sm" len="sm"/>
            <a:tailEnd type="none" w="sm" len="sm"/>
          </a:ln>
        </p:spPr>
      </p:sp>
      <p:pic>
        <p:nvPicPr>
          <p:cNvPr id="18" name="Picture 17">
            <a:extLst>
              <a:ext uri="{FF2B5EF4-FFF2-40B4-BE49-F238E27FC236}">
                <a16:creationId xmlns:a16="http://schemas.microsoft.com/office/drawing/2014/main" id="{AF867838-5D91-F145-8EAC-C14616F86A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1311204"/>
          </a:xfrm>
          <a:prstGeom prst="rect">
            <a:avLst/>
          </a:prstGeom>
          <a:ln>
            <a:noFill/>
          </a:ln>
          <a:effectLst>
            <a:softEdge rad="112500"/>
          </a:effectLst>
        </p:spPr>
      </p:pic>
      <p:pic>
        <p:nvPicPr>
          <p:cNvPr id="19" name="Picture 18">
            <a:extLst>
              <a:ext uri="{FF2B5EF4-FFF2-40B4-BE49-F238E27FC236}">
                <a16:creationId xmlns:a16="http://schemas.microsoft.com/office/drawing/2014/main" id="{D43B7C5E-551F-8360-61DC-3DB3A8B0A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990945" cy="1490977"/>
          </a:xfrm>
          <a:prstGeom prst="rect">
            <a:avLst/>
          </a:prstGeom>
          <a:ln>
            <a:noFill/>
          </a:ln>
          <a:effectLst>
            <a:softEdge rad="112500"/>
          </a:effectLst>
        </p:spPr>
      </p:pic>
      <p:pic>
        <p:nvPicPr>
          <p:cNvPr id="5" name="Picture 4">
            <a:extLst>
              <a:ext uri="{FF2B5EF4-FFF2-40B4-BE49-F238E27FC236}">
                <a16:creationId xmlns:a16="http://schemas.microsoft.com/office/drawing/2014/main" id="{09A84F48-A3AE-58C3-33A9-0778563CB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7800" y="1755854"/>
            <a:ext cx="9067800" cy="7909681"/>
          </a:xfrm>
          <a:prstGeom prst="rect">
            <a:avLst/>
          </a:prstGeom>
          <a:ln>
            <a:noFill/>
          </a:ln>
          <a:effectLst>
            <a:softEdge rad="11250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D61C5B37-DE0F-F8B9-EA5A-7D4E355F338C}"/>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41EA36DA-3B58-9F0B-8599-F81079C3074E}"/>
              </a:ext>
            </a:extLst>
          </p:cNvPr>
          <p:cNvSpPr txBox="1"/>
          <p:nvPr/>
        </p:nvSpPr>
        <p:spPr>
          <a:xfrm>
            <a:off x="4941414" y="0"/>
            <a:ext cx="8405172" cy="1044710"/>
          </a:xfrm>
          <a:prstGeom prst="rect">
            <a:avLst/>
          </a:prstGeom>
        </p:spPr>
        <p:txBody>
          <a:bodyPr wrap="square" lIns="0" tIns="0" rIns="0" bIns="0" rtlCol="0" anchor="t">
            <a:spAutoFit/>
          </a:bodyPr>
          <a:lstStyle/>
          <a:p>
            <a:pPr marL="0" lvl="1" indent="0" algn="l">
              <a:lnSpc>
                <a:spcPts val="9002"/>
              </a:lnSpc>
              <a:spcBef>
                <a:spcPct val="0"/>
              </a:spcBef>
            </a:pPr>
            <a:r>
              <a:rPr lang="en-US" sz="4800" dirty="0">
                <a:solidFill>
                  <a:srgbClr val="16A980"/>
                </a:solidFill>
                <a:latin typeface="Loubag"/>
                <a:ea typeface="Loubag"/>
                <a:cs typeface="Loubag"/>
                <a:sym typeface="Loubag"/>
              </a:rPr>
              <a:t>8</a:t>
            </a:r>
            <a:r>
              <a:rPr lang="en-US" sz="4800" u="none" strike="noStrike" dirty="0">
                <a:solidFill>
                  <a:srgbClr val="16A980"/>
                </a:solidFill>
                <a:latin typeface="Loubag"/>
                <a:ea typeface="Loubag"/>
                <a:cs typeface="Loubag"/>
                <a:sym typeface="Loubag"/>
              </a:rPr>
              <a:t>. Recommendations:</a:t>
            </a:r>
          </a:p>
        </p:txBody>
      </p:sp>
      <p:sp>
        <p:nvSpPr>
          <p:cNvPr id="15" name="TextBox 15">
            <a:extLst>
              <a:ext uri="{FF2B5EF4-FFF2-40B4-BE49-F238E27FC236}">
                <a16:creationId xmlns:a16="http://schemas.microsoft.com/office/drawing/2014/main" id="{976233C1-5142-F28D-58CC-206ACBE72F35}"/>
              </a:ext>
            </a:extLst>
          </p:cNvPr>
          <p:cNvSpPr txBox="1"/>
          <p:nvPr/>
        </p:nvSpPr>
        <p:spPr>
          <a:xfrm>
            <a:off x="152400" y="1485900"/>
            <a:ext cx="17983200" cy="7606826"/>
          </a:xfrm>
          <a:prstGeom prst="rect">
            <a:avLst/>
          </a:prstGeom>
        </p:spPr>
        <p:txBody>
          <a:bodyPr wrap="square" lIns="0" tIns="0" rIns="0" bIns="0" rtlCol="0" anchor="t">
            <a:spAutoFit/>
          </a:bodyPr>
          <a:lstStyle/>
          <a:p>
            <a:pPr marL="457200" indent="-457200" algn="just">
              <a:lnSpc>
                <a:spcPct val="200000"/>
              </a:lnSpc>
              <a:buFont typeface="Arial" panose="020B0604020202020204" pitchFamily="34" charset="0"/>
              <a:buChar char="•"/>
            </a:pPr>
            <a:r>
              <a:rPr lang="en-US" sz="3600" b="1" dirty="0">
                <a:solidFill>
                  <a:srgbClr val="16A980"/>
                </a:solidFill>
                <a:latin typeface="Aptos Display" panose="020B0004020202020204" pitchFamily="34" charset="0"/>
                <a:ea typeface="HK Grotesk"/>
                <a:cs typeface="HK Grotesk"/>
                <a:sym typeface="HK Grotesk"/>
              </a:rPr>
              <a:t>Reduce Waste: </a:t>
            </a:r>
            <a:r>
              <a:rPr lang="en-US" sz="3600" b="1" dirty="0">
                <a:solidFill>
                  <a:srgbClr val="2C69A5"/>
                </a:solidFill>
                <a:latin typeface="Aptos Display" panose="020B0004020202020204" pitchFamily="34" charset="0"/>
                <a:ea typeface="HK Grotesk"/>
                <a:cs typeface="HK Grotesk"/>
                <a:sym typeface="HK Grotesk"/>
              </a:rPr>
              <a:t>Focus on products with high scrapping rates and investigate root causes.</a:t>
            </a:r>
          </a:p>
          <a:p>
            <a:pPr marL="457200" indent="-457200" algn="just">
              <a:lnSpc>
                <a:spcPct val="200000"/>
              </a:lnSpc>
              <a:buFont typeface="Arial" panose="020B0604020202020204" pitchFamily="34" charset="0"/>
              <a:buChar char="•"/>
            </a:pPr>
            <a:r>
              <a:rPr lang="en-US" sz="3600" b="1" dirty="0">
                <a:solidFill>
                  <a:srgbClr val="16A980"/>
                </a:solidFill>
                <a:latin typeface="Aptos Display" panose="020B0004020202020204" pitchFamily="34" charset="0"/>
                <a:ea typeface="HK Grotesk"/>
                <a:cs typeface="HK Grotesk"/>
                <a:sym typeface="HK Grotesk"/>
              </a:rPr>
              <a:t>Optimize Shipping Costs: </a:t>
            </a:r>
            <a:r>
              <a:rPr lang="en-US" sz="3600" b="1" dirty="0">
                <a:solidFill>
                  <a:srgbClr val="2C69A5"/>
                </a:solidFill>
                <a:latin typeface="Aptos Display" panose="020B0004020202020204" pitchFamily="34" charset="0"/>
                <a:ea typeface="HK Grotesk"/>
                <a:cs typeface="HK Grotesk"/>
                <a:sym typeface="HK Grotesk"/>
              </a:rPr>
              <a:t>Consider revising contracts with "OVERSEAS - DELUXE" or finding alternatives to cut shipping costs.</a:t>
            </a:r>
          </a:p>
          <a:p>
            <a:pPr marL="457200" indent="-457200" algn="just">
              <a:lnSpc>
                <a:spcPct val="200000"/>
              </a:lnSpc>
              <a:buFont typeface="Arial" panose="020B0604020202020204" pitchFamily="34" charset="0"/>
              <a:buChar char="•"/>
            </a:pPr>
            <a:r>
              <a:rPr lang="en-US" sz="3600" b="1" dirty="0">
                <a:solidFill>
                  <a:srgbClr val="16A980"/>
                </a:solidFill>
                <a:latin typeface="Aptos Display" panose="020B0004020202020204" pitchFamily="34" charset="0"/>
                <a:ea typeface="HK Grotesk"/>
                <a:cs typeface="HK Grotesk"/>
                <a:sym typeface="HK Grotesk"/>
              </a:rPr>
              <a:t>Tackle Delays: </a:t>
            </a:r>
            <a:r>
              <a:rPr lang="en-US" sz="3600" b="1" dirty="0">
                <a:solidFill>
                  <a:srgbClr val="2C69A5"/>
                </a:solidFill>
                <a:latin typeface="Aptos Display" panose="020B0004020202020204" pitchFamily="34" charset="0"/>
                <a:ea typeface="HK Grotesk"/>
                <a:cs typeface="HK Grotesk"/>
                <a:sym typeface="HK Grotesk"/>
              </a:rPr>
              <a:t>Prioritize reducing delays in high-impact products like "HL Road Handlebars" through process improvement or better scheduling.</a:t>
            </a:r>
          </a:p>
          <a:p>
            <a:pPr marL="457200" indent="-457200" algn="just">
              <a:lnSpc>
                <a:spcPct val="200000"/>
              </a:lnSpc>
              <a:buFont typeface="Arial" panose="020B0604020202020204" pitchFamily="34" charset="0"/>
              <a:buChar char="•"/>
            </a:pPr>
            <a:r>
              <a:rPr lang="en-US" sz="3600" b="1" dirty="0">
                <a:solidFill>
                  <a:srgbClr val="16A980"/>
                </a:solidFill>
                <a:latin typeface="Aptos Display" panose="020B0004020202020204" pitchFamily="34" charset="0"/>
                <a:ea typeface="HK Grotesk"/>
                <a:cs typeface="HK Grotesk"/>
                <a:sym typeface="HK Grotesk"/>
              </a:rPr>
              <a:t>Improve Security: </a:t>
            </a:r>
            <a:r>
              <a:rPr lang="en-US" sz="3600" b="1" dirty="0">
                <a:solidFill>
                  <a:srgbClr val="2C69A5"/>
                </a:solidFill>
                <a:latin typeface="Aptos Display" panose="020B0004020202020204" pitchFamily="34" charset="0"/>
                <a:ea typeface="HK Grotesk"/>
                <a:cs typeface="HK Grotesk"/>
                <a:sym typeface="HK Grotesk"/>
              </a:rPr>
              <a:t>Address theft by enforcing stricter controls and monitoring over the employees responsible for inventory.</a:t>
            </a:r>
          </a:p>
        </p:txBody>
      </p:sp>
      <p:pic>
        <p:nvPicPr>
          <p:cNvPr id="2" name="Picture 1">
            <a:extLst>
              <a:ext uri="{FF2B5EF4-FFF2-40B4-BE49-F238E27FC236}">
                <a16:creationId xmlns:a16="http://schemas.microsoft.com/office/drawing/2014/main" id="{BAB3DDBC-7A44-0C21-74B3-6637AFDD7B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3" name="Picture 2">
            <a:extLst>
              <a:ext uri="{FF2B5EF4-FFF2-40B4-BE49-F238E27FC236}">
                <a16:creationId xmlns:a16="http://schemas.microsoft.com/office/drawing/2014/main" id="{57586F6E-CD44-4D96-A91F-1685082C4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Tree>
    <p:extLst>
      <p:ext uri="{BB962C8B-B14F-4D97-AF65-F5344CB8AC3E}">
        <p14:creationId xmlns:p14="http://schemas.microsoft.com/office/powerpoint/2010/main" val="305331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3188EE2D-A89B-8B85-E0DC-FBCB0D64E059}"/>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A8B3EBA0-A9ED-7575-1D0C-0589D9412E0B}"/>
              </a:ext>
            </a:extLst>
          </p:cNvPr>
          <p:cNvSpPr txBox="1"/>
          <p:nvPr/>
        </p:nvSpPr>
        <p:spPr>
          <a:xfrm>
            <a:off x="6681050" y="44943"/>
            <a:ext cx="5029200" cy="1044710"/>
          </a:xfrm>
          <a:prstGeom prst="rect">
            <a:avLst/>
          </a:prstGeom>
        </p:spPr>
        <p:txBody>
          <a:bodyPr wrap="square" lIns="0" tIns="0" rIns="0" bIns="0" rtlCol="0" anchor="t">
            <a:spAutoFit/>
          </a:bodyPr>
          <a:lstStyle/>
          <a:p>
            <a:pPr marL="0" lvl="1" indent="0" algn="l">
              <a:lnSpc>
                <a:spcPts val="9002"/>
              </a:lnSpc>
              <a:spcBef>
                <a:spcPct val="0"/>
              </a:spcBef>
            </a:pPr>
            <a:r>
              <a:rPr lang="en-US" sz="4800" dirty="0">
                <a:solidFill>
                  <a:srgbClr val="16A980"/>
                </a:solidFill>
                <a:latin typeface="Loubag"/>
                <a:ea typeface="Loubag"/>
                <a:cs typeface="Loubag"/>
                <a:sym typeface="Loubag"/>
              </a:rPr>
              <a:t>9. Conclusion:</a:t>
            </a:r>
          </a:p>
        </p:txBody>
      </p:sp>
      <p:sp>
        <p:nvSpPr>
          <p:cNvPr id="15" name="TextBox 15">
            <a:extLst>
              <a:ext uri="{FF2B5EF4-FFF2-40B4-BE49-F238E27FC236}">
                <a16:creationId xmlns:a16="http://schemas.microsoft.com/office/drawing/2014/main" id="{3BE7AA22-8B83-C470-CECE-0F01E4E7D344}"/>
              </a:ext>
            </a:extLst>
          </p:cNvPr>
          <p:cNvSpPr txBox="1"/>
          <p:nvPr/>
        </p:nvSpPr>
        <p:spPr>
          <a:xfrm>
            <a:off x="152400" y="2095500"/>
            <a:ext cx="17983200" cy="7262309"/>
          </a:xfrm>
          <a:prstGeom prst="rect">
            <a:avLst/>
          </a:prstGeom>
        </p:spPr>
        <p:txBody>
          <a:bodyPr wrap="square" lIns="0" tIns="0" rIns="0" bIns="0" rtlCol="0" anchor="t">
            <a:spAutoFit/>
          </a:bodyPr>
          <a:lstStyle/>
          <a:p>
            <a:pPr marL="457200" indent="-457200" algn="just">
              <a:lnSpc>
                <a:spcPct val="200000"/>
              </a:lnSpc>
              <a:buFont typeface="Arial" panose="020B0604020202020204" pitchFamily="34" charset="0"/>
              <a:buChar char="•"/>
            </a:pPr>
            <a:r>
              <a:rPr lang="en-US" sz="3000" b="1" dirty="0">
                <a:solidFill>
                  <a:srgbClr val="16A980"/>
                </a:solidFill>
                <a:latin typeface="Aptos Display" panose="020B0004020202020204" pitchFamily="34" charset="0"/>
                <a:ea typeface="HK Grotesk"/>
                <a:cs typeface="HK Grotesk"/>
                <a:sym typeface="HK Grotesk"/>
              </a:rPr>
              <a:t>Summary of Key Findings: </a:t>
            </a:r>
            <a:r>
              <a:rPr lang="en-US" sz="3000" b="1" dirty="0">
                <a:solidFill>
                  <a:srgbClr val="2C69A5"/>
                </a:solidFill>
                <a:latin typeface="Aptos Display" panose="020B0004020202020204" pitchFamily="34" charset="0"/>
                <a:ea typeface="HK Grotesk"/>
                <a:cs typeface="HK Grotesk"/>
                <a:sym typeface="HK Grotesk"/>
              </a:rPr>
              <a:t>The analysis identified significant inefficiencies in production, including delays and discrepancies in stock management. Addressing these issues can help the company reduce costs and improve production efficiency.</a:t>
            </a:r>
          </a:p>
          <a:p>
            <a:pPr marL="457200" indent="-457200" algn="just">
              <a:lnSpc>
                <a:spcPct val="200000"/>
              </a:lnSpc>
              <a:buFont typeface="Arial" panose="020B0604020202020204" pitchFamily="34" charset="0"/>
              <a:buChar char="•"/>
            </a:pPr>
            <a:r>
              <a:rPr lang="en-US" sz="3000" b="1" dirty="0">
                <a:solidFill>
                  <a:srgbClr val="16A980"/>
                </a:solidFill>
                <a:latin typeface="Aptos Display" panose="020B0004020202020204" pitchFamily="34" charset="0"/>
                <a:ea typeface="HK Grotesk"/>
                <a:cs typeface="HK Grotesk"/>
                <a:sym typeface="HK Grotesk"/>
              </a:rPr>
              <a:t>Importance of the Analysis: </a:t>
            </a:r>
            <a:r>
              <a:rPr lang="en-US" sz="3000" b="1" dirty="0">
                <a:solidFill>
                  <a:srgbClr val="2C69A5"/>
                </a:solidFill>
                <a:latin typeface="Aptos Display" panose="020B0004020202020204" pitchFamily="34" charset="0"/>
                <a:ea typeface="HK Grotesk"/>
                <a:cs typeface="HK Grotesk"/>
                <a:sym typeface="HK Grotesk"/>
              </a:rPr>
              <a:t>This analysis provides actionable insights that can help the company streamline its production processes, reduce losses due to theft, and enhance overall efficiency.</a:t>
            </a:r>
          </a:p>
          <a:p>
            <a:pPr marL="457200" indent="-457200" algn="just">
              <a:lnSpc>
                <a:spcPct val="200000"/>
              </a:lnSpc>
              <a:buFont typeface="Arial" panose="020B0604020202020204" pitchFamily="34" charset="0"/>
              <a:buChar char="•"/>
            </a:pPr>
            <a:r>
              <a:rPr lang="en-US" sz="3000" b="1" dirty="0">
                <a:solidFill>
                  <a:srgbClr val="16A980"/>
                </a:solidFill>
                <a:latin typeface="Aptos Display" panose="020B0004020202020204" pitchFamily="34" charset="0"/>
                <a:ea typeface="HK Grotesk"/>
                <a:cs typeface="HK Grotesk"/>
                <a:sym typeface="HK Grotesk"/>
              </a:rPr>
              <a:t>Next Steps: </a:t>
            </a:r>
            <a:r>
              <a:rPr lang="en-US" sz="3000" b="1" dirty="0">
                <a:solidFill>
                  <a:srgbClr val="2C69A5"/>
                </a:solidFill>
                <a:latin typeface="Aptos Display" panose="020B0004020202020204" pitchFamily="34" charset="0"/>
                <a:ea typeface="HK Grotesk"/>
                <a:cs typeface="HK Grotesk"/>
                <a:sym typeface="HK Grotesk"/>
              </a:rPr>
              <a:t>Based on these findings, the company can take steps to improve both production and inventory management, which will ultimately lead to better operational outcomes. Future analyses could focus on optimizing specific production stages or further investigating purchasing discrepancies.</a:t>
            </a:r>
          </a:p>
        </p:txBody>
      </p:sp>
      <p:pic>
        <p:nvPicPr>
          <p:cNvPr id="2" name="Picture 1">
            <a:extLst>
              <a:ext uri="{FF2B5EF4-FFF2-40B4-BE49-F238E27FC236}">
                <a16:creationId xmlns:a16="http://schemas.microsoft.com/office/drawing/2014/main" id="{D3CFC876-2D9A-D56E-6DB6-A31954E2B0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3" name="Picture 2">
            <a:extLst>
              <a:ext uri="{FF2B5EF4-FFF2-40B4-BE49-F238E27FC236}">
                <a16:creationId xmlns:a16="http://schemas.microsoft.com/office/drawing/2014/main" id="{9DF538E1-5712-C306-2D64-549E8CB6B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Tree>
    <p:extLst>
      <p:ext uri="{BB962C8B-B14F-4D97-AF65-F5344CB8AC3E}">
        <p14:creationId xmlns:p14="http://schemas.microsoft.com/office/powerpoint/2010/main" val="3648191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CF760F97-D8BC-A815-687C-E6B7D91ACC74}"/>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73D96D45-3D19-28B5-6D6C-A98D8B36A2B9}"/>
              </a:ext>
            </a:extLst>
          </p:cNvPr>
          <p:cNvSpPr txBox="1"/>
          <p:nvPr/>
        </p:nvSpPr>
        <p:spPr>
          <a:xfrm>
            <a:off x="0" y="1181100"/>
            <a:ext cx="2743200" cy="1044710"/>
          </a:xfrm>
          <a:prstGeom prst="rect">
            <a:avLst/>
          </a:prstGeom>
        </p:spPr>
        <p:txBody>
          <a:bodyPr wrap="square" lIns="0" tIns="0" rIns="0" bIns="0" rtlCol="0" anchor="t">
            <a:spAutoFit/>
          </a:bodyPr>
          <a:lstStyle/>
          <a:p>
            <a:pPr marL="0" lvl="1" indent="0" algn="l">
              <a:lnSpc>
                <a:spcPts val="9002"/>
              </a:lnSpc>
              <a:spcBef>
                <a:spcPct val="0"/>
              </a:spcBef>
            </a:pPr>
            <a:r>
              <a:rPr lang="en-US" sz="4800" dirty="0">
                <a:solidFill>
                  <a:srgbClr val="16A980"/>
                </a:solidFill>
                <a:latin typeface="Loubag"/>
                <a:ea typeface="Loubag"/>
                <a:cs typeface="Loubag"/>
                <a:sym typeface="Loubag"/>
              </a:rPr>
              <a:t>10. Q&amp;A:</a:t>
            </a:r>
          </a:p>
        </p:txBody>
      </p:sp>
      <p:pic>
        <p:nvPicPr>
          <p:cNvPr id="3" name="Graphic 2" descr="Question mark">
            <a:extLst>
              <a:ext uri="{FF2B5EF4-FFF2-40B4-BE49-F238E27FC236}">
                <a16:creationId xmlns:a16="http://schemas.microsoft.com/office/drawing/2014/main" id="{16073F1E-F86E-766D-87CA-8ADFEF2112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02586" y="1866900"/>
            <a:ext cx="10515600" cy="8839200"/>
          </a:xfrm>
          <a:prstGeom prst="rect">
            <a:avLst/>
          </a:prstGeom>
        </p:spPr>
      </p:pic>
      <p:pic>
        <p:nvPicPr>
          <p:cNvPr id="4" name="Picture 3">
            <a:extLst>
              <a:ext uri="{FF2B5EF4-FFF2-40B4-BE49-F238E27FC236}">
                <a16:creationId xmlns:a16="http://schemas.microsoft.com/office/drawing/2014/main" id="{52E96164-E169-4EEE-8D4A-E5C0CBFBBB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5" name="Picture 4">
            <a:extLst>
              <a:ext uri="{FF2B5EF4-FFF2-40B4-BE49-F238E27FC236}">
                <a16:creationId xmlns:a16="http://schemas.microsoft.com/office/drawing/2014/main" id="{9FBBA0F1-5F73-23AC-9984-AE23B6EBE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Tree>
    <p:extLst>
      <p:ext uri="{BB962C8B-B14F-4D97-AF65-F5344CB8AC3E}">
        <p14:creationId xmlns:p14="http://schemas.microsoft.com/office/powerpoint/2010/main" val="3123151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913034"/>
            <a:ext cx="16230600" cy="4345266"/>
            <a:chOff x="0" y="0"/>
            <a:chExt cx="2514545" cy="673195"/>
          </a:xfrm>
        </p:grpSpPr>
        <p:sp>
          <p:nvSpPr>
            <p:cNvPr id="3" name="Freeform 3"/>
            <p:cNvSpPr/>
            <p:nvPr/>
          </p:nvSpPr>
          <p:spPr>
            <a:xfrm>
              <a:off x="0" y="0"/>
              <a:ext cx="2514545" cy="673195"/>
            </a:xfrm>
            <a:custGeom>
              <a:avLst/>
              <a:gdLst/>
              <a:ahLst/>
              <a:cxnLst/>
              <a:rect l="l" t="t" r="r" b="b"/>
              <a:pathLst>
                <a:path w="2514545" h="673195">
                  <a:moveTo>
                    <a:pt x="0" y="0"/>
                  </a:moveTo>
                  <a:lnTo>
                    <a:pt x="2514545" y="0"/>
                  </a:lnTo>
                  <a:lnTo>
                    <a:pt x="2514545" y="673195"/>
                  </a:lnTo>
                  <a:lnTo>
                    <a:pt x="0" y="673195"/>
                  </a:lnTo>
                  <a:close/>
                </a:path>
              </a:pathLst>
            </a:custGeom>
            <a:blipFill>
              <a:blip r:embed="rId2"/>
              <a:stretch>
                <a:fillRect t="-74507" b="-74507"/>
              </a:stretch>
            </a:blipFill>
          </p:spPr>
        </p:sp>
      </p:grpSp>
      <p:grpSp>
        <p:nvGrpSpPr>
          <p:cNvPr id="4" name="Group 4"/>
          <p:cNvGrpSpPr/>
          <p:nvPr/>
        </p:nvGrpSpPr>
        <p:grpSpPr>
          <a:xfrm>
            <a:off x="16783850" y="1028700"/>
            <a:ext cx="475450" cy="47545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B9B"/>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013"/>
                </a:lnSpc>
              </a:pPr>
              <a:endParaRPr/>
            </a:p>
          </p:txBody>
        </p:sp>
      </p:grpSp>
      <p:grpSp>
        <p:nvGrpSpPr>
          <p:cNvPr id="7" name="Group 7"/>
          <p:cNvGrpSpPr/>
          <p:nvPr/>
        </p:nvGrpSpPr>
        <p:grpSpPr>
          <a:xfrm>
            <a:off x="16037595" y="1028700"/>
            <a:ext cx="475450" cy="47545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B9B"/>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13"/>
                </a:lnSpc>
              </a:pPr>
              <a:endParaRPr/>
            </a:p>
          </p:txBody>
        </p:sp>
      </p:grpSp>
      <p:grpSp>
        <p:nvGrpSpPr>
          <p:cNvPr id="10" name="Group 10"/>
          <p:cNvGrpSpPr/>
          <p:nvPr/>
        </p:nvGrpSpPr>
        <p:grpSpPr>
          <a:xfrm>
            <a:off x="15291340" y="1028700"/>
            <a:ext cx="475450" cy="4754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DB9B"/>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13"/>
                </a:lnSpc>
              </a:pPr>
              <a:endParaRPr/>
            </a:p>
          </p:txBody>
        </p:sp>
      </p:grpSp>
      <p:sp>
        <p:nvSpPr>
          <p:cNvPr id="13" name="AutoShape 13"/>
          <p:cNvSpPr/>
          <p:nvPr/>
        </p:nvSpPr>
        <p:spPr>
          <a:xfrm>
            <a:off x="0" y="9779511"/>
            <a:ext cx="18296991" cy="0"/>
          </a:xfrm>
          <a:prstGeom prst="line">
            <a:avLst/>
          </a:prstGeom>
          <a:ln w="38100" cap="flat">
            <a:solidFill>
              <a:srgbClr val="837164"/>
            </a:solidFill>
            <a:prstDash val="solid"/>
            <a:headEnd type="none" w="sm" len="sm"/>
            <a:tailEnd type="none" w="sm" len="sm"/>
          </a:ln>
        </p:spPr>
        <p:txBody>
          <a:bodyPr/>
          <a:lstStyle/>
          <a:p>
            <a:endParaRPr lang="en-US"/>
          </a:p>
        </p:txBody>
      </p:sp>
      <p:sp>
        <p:nvSpPr>
          <p:cNvPr id="14" name="TextBox 14"/>
          <p:cNvSpPr txBox="1"/>
          <p:nvPr/>
        </p:nvSpPr>
        <p:spPr>
          <a:xfrm>
            <a:off x="3479924" y="2293131"/>
            <a:ext cx="11328151" cy="1734078"/>
          </a:xfrm>
          <a:prstGeom prst="rect">
            <a:avLst/>
          </a:prstGeom>
        </p:spPr>
        <p:txBody>
          <a:bodyPr lIns="0" tIns="0" rIns="0" bIns="0" rtlCol="0" anchor="t">
            <a:spAutoFit/>
          </a:bodyPr>
          <a:lstStyle/>
          <a:p>
            <a:pPr algn="ctr">
              <a:lnSpc>
                <a:spcPts val="13915"/>
              </a:lnSpc>
            </a:pPr>
            <a:r>
              <a:rPr lang="en-US" sz="10787" dirty="0">
                <a:solidFill>
                  <a:srgbClr val="837164"/>
                </a:solidFill>
                <a:latin typeface="Loubag"/>
                <a:ea typeface="Loubag"/>
                <a:cs typeface="Loubag"/>
                <a:sym typeface="Loubag"/>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B3630404-90D0-E433-50F0-249287C70709}"/>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30ADDECC-E5B9-5785-76CF-C30A5047CEDF}"/>
              </a:ext>
            </a:extLst>
          </p:cNvPr>
          <p:cNvSpPr txBox="1"/>
          <p:nvPr/>
        </p:nvSpPr>
        <p:spPr>
          <a:xfrm>
            <a:off x="5421106" y="495993"/>
            <a:ext cx="7549088" cy="989310"/>
          </a:xfrm>
          <a:prstGeom prst="rect">
            <a:avLst/>
          </a:prstGeom>
        </p:spPr>
        <p:txBody>
          <a:bodyPr wrap="square" lIns="0" tIns="0" rIns="0" bIns="0" rtlCol="0" anchor="t">
            <a:spAutoFit/>
          </a:bodyPr>
          <a:lstStyle/>
          <a:p>
            <a:pPr algn="l">
              <a:lnSpc>
                <a:spcPts val="7365"/>
              </a:lnSpc>
            </a:pPr>
            <a:r>
              <a:rPr lang="ar-EG" sz="7440" dirty="0">
                <a:solidFill>
                  <a:srgbClr val="16A980"/>
                </a:solidFill>
                <a:latin typeface="Loubag"/>
                <a:ea typeface="Loubag"/>
                <a:cs typeface="Loubag"/>
                <a:sym typeface="Loubag"/>
              </a:rPr>
              <a:t>1</a:t>
            </a:r>
            <a:r>
              <a:rPr lang="en-US" sz="7440" dirty="0">
                <a:solidFill>
                  <a:srgbClr val="16A980"/>
                </a:solidFill>
                <a:latin typeface="Loubag"/>
                <a:ea typeface="Loubag"/>
                <a:cs typeface="Loubag"/>
                <a:sym typeface="Loubag"/>
              </a:rPr>
              <a:t>. Intorduction:</a:t>
            </a:r>
          </a:p>
        </p:txBody>
      </p:sp>
      <p:sp>
        <p:nvSpPr>
          <p:cNvPr id="15" name="AutoShape 15">
            <a:extLst>
              <a:ext uri="{FF2B5EF4-FFF2-40B4-BE49-F238E27FC236}">
                <a16:creationId xmlns:a16="http://schemas.microsoft.com/office/drawing/2014/main" id="{9AC45F6A-038C-FA48-A9DE-B88B2ECAFA6C}"/>
              </a:ext>
            </a:extLst>
          </p:cNvPr>
          <p:cNvSpPr/>
          <p:nvPr/>
        </p:nvSpPr>
        <p:spPr>
          <a:xfrm flipV="1">
            <a:off x="0" y="9779511"/>
            <a:ext cx="18296991" cy="0"/>
          </a:xfrm>
          <a:prstGeom prst="line">
            <a:avLst/>
          </a:prstGeom>
          <a:ln w="38100" cap="flat">
            <a:solidFill>
              <a:srgbClr val="837164"/>
            </a:solidFill>
            <a:prstDash val="solid"/>
            <a:headEnd type="none" w="sm" len="sm"/>
            <a:tailEnd type="none" w="sm" len="sm"/>
          </a:ln>
        </p:spPr>
      </p:sp>
      <p:sp>
        <p:nvSpPr>
          <p:cNvPr id="18" name="TextBox 14">
            <a:extLst>
              <a:ext uri="{FF2B5EF4-FFF2-40B4-BE49-F238E27FC236}">
                <a16:creationId xmlns:a16="http://schemas.microsoft.com/office/drawing/2014/main" id="{5BF88071-79BF-B195-2557-B378C7D30FFA}"/>
              </a:ext>
            </a:extLst>
          </p:cNvPr>
          <p:cNvSpPr txBox="1">
            <a:spLocks noGrp="1"/>
          </p:cNvSpPr>
          <p:nvPr>
            <p:ph idx="1"/>
          </p:nvPr>
        </p:nvSpPr>
        <p:spPr>
          <a:xfrm>
            <a:off x="170234" y="2197323"/>
            <a:ext cx="17947532" cy="6789679"/>
          </a:xfrm>
          <a:prstGeom prst="rect">
            <a:avLst/>
          </a:prstGeom>
        </p:spPr>
        <p:txBody>
          <a:bodyPr wrap="square" lIns="0" tIns="0" rIns="0" bIns="0" rtlCol="0" anchor="t">
            <a:spAutoFit/>
          </a:bodyPr>
          <a:lstStyle/>
          <a:p>
            <a:pPr>
              <a:lnSpc>
                <a:spcPct val="150000"/>
              </a:lnSpc>
            </a:pPr>
            <a:r>
              <a:rPr lang="en-US" sz="3600" b="1" dirty="0">
                <a:solidFill>
                  <a:srgbClr val="16A980"/>
                </a:solidFill>
                <a:latin typeface="Aptos Display" panose="020B0004020202020204" pitchFamily="34" charset="0"/>
              </a:rPr>
              <a:t>The key objectives: </a:t>
            </a:r>
            <a:r>
              <a:rPr lang="en-US" sz="3600" b="1" dirty="0">
                <a:solidFill>
                  <a:srgbClr val="2C69A5"/>
                </a:solidFill>
                <a:latin typeface="Aptos Display" panose="020B0004020202020204" pitchFamily="34" charset="0"/>
              </a:rPr>
              <a:t>were to analyze production performance, identify potential inefficiencies, understand order processing, and track product purchasing. The aim was to develop actionable insights to enhance production planning and operational efficiency.</a:t>
            </a:r>
          </a:p>
          <a:p>
            <a:pPr>
              <a:lnSpc>
                <a:spcPct val="150000"/>
              </a:lnSpc>
            </a:pPr>
            <a:r>
              <a:rPr lang="en-US" sz="3600" b="1" dirty="0">
                <a:solidFill>
                  <a:srgbClr val="16A980"/>
                </a:solidFill>
                <a:latin typeface="Aptos Display" panose="020B0004020202020204" pitchFamily="34" charset="0"/>
                <a:cs typeface="Aharoni" panose="02010803020104030203" pitchFamily="2" charset="-79"/>
              </a:rPr>
              <a:t>Tools Used: </a:t>
            </a:r>
            <a:r>
              <a:rPr lang="en-US" sz="3600" b="1" dirty="0">
                <a:solidFill>
                  <a:srgbClr val="2C69A5"/>
                </a:solidFill>
                <a:latin typeface="Aptos Display" panose="020B0004020202020204" pitchFamily="34" charset="0"/>
                <a:cs typeface="Aharoni" panose="02010803020104030203" pitchFamily="2" charset="-79"/>
              </a:rPr>
              <a:t>The primary tools used were</a:t>
            </a:r>
            <a:r>
              <a:rPr lang="en-US" sz="3600" b="1" dirty="0">
                <a:solidFill>
                  <a:srgbClr val="16A980"/>
                </a:solidFill>
                <a:latin typeface="Aptos Display" panose="020B0004020202020204" pitchFamily="34" charset="0"/>
                <a:cs typeface="Aharoni" panose="02010803020104030203" pitchFamily="2" charset="-79"/>
              </a:rPr>
              <a:t> SQL </a:t>
            </a:r>
            <a:r>
              <a:rPr lang="en-US" sz="3600" b="1" dirty="0">
                <a:solidFill>
                  <a:srgbClr val="2C69A5"/>
                </a:solidFill>
                <a:latin typeface="Aptos Display" panose="020B0004020202020204" pitchFamily="34" charset="0"/>
                <a:cs typeface="Aharoni" panose="02010803020104030203" pitchFamily="2" charset="-79"/>
              </a:rPr>
              <a:t>for extracting and manipulating data, and </a:t>
            </a:r>
            <a:r>
              <a:rPr lang="en-US" sz="3600" b="1" dirty="0">
                <a:solidFill>
                  <a:srgbClr val="16A980"/>
                </a:solidFill>
                <a:latin typeface="Aptos Display" panose="020B0004020202020204" pitchFamily="34" charset="0"/>
                <a:cs typeface="Aharoni" panose="02010803020104030203" pitchFamily="2" charset="-79"/>
              </a:rPr>
              <a:t>Power BI </a:t>
            </a:r>
            <a:r>
              <a:rPr lang="en-US" sz="3600" b="1" dirty="0">
                <a:solidFill>
                  <a:srgbClr val="2C69A5"/>
                </a:solidFill>
                <a:latin typeface="Aptos Display" panose="020B0004020202020204" pitchFamily="34" charset="0"/>
                <a:cs typeface="Aharoni" panose="02010803020104030203" pitchFamily="2" charset="-79"/>
              </a:rPr>
              <a:t>for visualizing results and building the final dashboard.</a:t>
            </a:r>
          </a:p>
          <a:p>
            <a:pPr>
              <a:lnSpc>
                <a:spcPct val="150000"/>
              </a:lnSpc>
            </a:pPr>
            <a:r>
              <a:rPr lang="en-US" sz="3600" b="1" dirty="0">
                <a:solidFill>
                  <a:srgbClr val="16A980"/>
                </a:solidFill>
                <a:latin typeface="Aptos Display" panose="020B0004020202020204" pitchFamily="34" charset="0"/>
                <a:cs typeface="Aharoni" panose="02010803020104030203" pitchFamily="2" charset="-79"/>
              </a:rPr>
              <a:t>Overview of Key Findings: </a:t>
            </a:r>
            <a:r>
              <a:rPr lang="en-US" sz="3600" b="1" dirty="0">
                <a:solidFill>
                  <a:srgbClr val="2C69A5"/>
                </a:solidFill>
                <a:latin typeface="Aptos Display" panose="020B0004020202020204" pitchFamily="34" charset="0"/>
                <a:cs typeface="Aharoni" panose="02010803020104030203" pitchFamily="2" charset="-79"/>
              </a:rPr>
              <a:t>Some of the key findings that will be covered include delays in production, inefficiencies in component usage, and potential areas for improving work order processing .</a:t>
            </a:r>
          </a:p>
        </p:txBody>
      </p:sp>
      <p:pic>
        <p:nvPicPr>
          <p:cNvPr id="19" name="Picture 18">
            <a:extLst>
              <a:ext uri="{FF2B5EF4-FFF2-40B4-BE49-F238E27FC236}">
                <a16:creationId xmlns:a16="http://schemas.microsoft.com/office/drawing/2014/main" id="{BD9A667C-9D7F-79EC-DC63-077C02831C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1311204"/>
          </a:xfrm>
          <a:prstGeom prst="rect">
            <a:avLst/>
          </a:prstGeom>
          <a:ln>
            <a:noFill/>
          </a:ln>
          <a:effectLst>
            <a:softEdge rad="112500"/>
          </a:effectLst>
        </p:spPr>
      </p:pic>
      <p:pic>
        <p:nvPicPr>
          <p:cNvPr id="20" name="Picture 19">
            <a:extLst>
              <a:ext uri="{FF2B5EF4-FFF2-40B4-BE49-F238E27FC236}">
                <a16:creationId xmlns:a16="http://schemas.microsoft.com/office/drawing/2014/main" id="{AD0533DC-9D60-0436-58B9-6983D1C43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990945" cy="1490977"/>
          </a:xfrm>
          <a:prstGeom prst="rect">
            <a:avLst/>
          </a:prstGeom>
          <a:ln>
            <a:noFill/>
          </a:ln>
          <a:effectLst>
            <a:softEdge rad="112500"/>
          </a:effectLst>
        </p:spPr>
      </p:pic>
    </p:spTree>
    <p:extLst>
      <p:ext uri="{BB962C8B-B14F-4D97-AF65-F5344CB8AC3E}">
        <p14:creationId xmlns:p14="http://schemas.microsoft.com/office/powerpoint/2010/main" val="3103599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p:cNvGrpSpPr/>
        <p:nvPr/>
      </p:nvGrpSpPr>
      <p:grpSpPr>
        <a:xfrm>
          <a:off x="0" y="0"/>
          <a:ext cx="0" cy="0"/>
          <a:chOff x="0" y="0"/>
          <a:chExt cx="0" cy="0"/>
        </a:xfrm>
      </p:grpSpPr>
      <p:sp>
        <p:nvSpPr>
          <p:cNvPr id="13" name="TextBox 13"/>
          <p:cNvSpPr txBox="1"/>
          <p:nvPr/>
        </p:nvSpPr>
        <p:spPr>
          <a:xfrm>
            <a:off x="3276600" y="89886"/>
            <a:ext cx="11353800" cy="890821"/>
          </a:xfrm>
          <a:prstGeom prst="rect">
            <a:avLst/>
          </a:prstGeom>
        </p:spPr>
        <p:txBody>
          <a:bodyPr wrap="square" lIns="0" tIns="0" rIns="0" bIns="0" rtlCol="0" anchor="t">
            <a:spAutoFit/>
          </a:bodyPr>
          <a:lstStyle/>
          <a:p>
            <a:pPr algn="l">
              <a:lnSpc>
                <a:spcPts val="7365"/>
              </a:lnSpc>
            </a:pPr>
            <a:r>
              <a:rPr lang="en-US" sz="4400" dirty="0">
                <a:solidFill>
                  <a:srgbClr val="16A980"/>
                </a:solidFill>
                <a:latin typeface="Loubag"/>
                <a:ea typeface="Loubag"/>
                <a:cs typeface="Loubag"/>
                <a:sym typeface="Loubag"/>
              </a:rPr>
              <a:t> </a:t>
            </a:r>
            <a:r>
              <a:rPr lang="ar-EG" sz="4400" dirty="0">
                <a:solidFill>
                  <a:srgbClr val="16A980"/>
                </a:solidFill>
                <a:latin typeface="Loubag"/>
                <a:ea typeface="Loubag"/>
                <a:cs typeface="Loubag"/>
                <a:sym typeface="Loubag"/>
              </a:rPr>
              <a:t>2</a:t>
            </a:r>
            <a:r>
              <a:rPr lang="en-US" sz="4400" dirty="0">
                <a:solidFill>
                  <a:srgbClr val="16A980"/>
                </a:solidFill>
                <a:latin typeface="Loubag"/>
                <a:ea typeface="Loubag"/>
                <a:cs typeface="Loubag"/>
                <a:sym typeface="Loubag"/>
              </a:rPr>
              <a:t>.</a:t>
            </a:r>
            <a:r>
              <a:rPr lang="ar-EG" sz="4400" dirty="0">
                <a:solidFill>
                  <a:srgbClr val="16A980"/>
                </a:solidFill>
                <a:latin typeface="Loubag"/>
                <a:ea typeface="Loubag"/>
                <a:cs typeface="Loubag"/>
                <a:sym typeface="Loubag"/>
              </a:rPr>
              <a:t> </a:t>
            </a:r>
            <a:r>
              <a:rPr lang="en-US" sz="4400" dirty="0">
                <a:solidFill>
                  <a:srgbClr val="16A980"/>
                </a:solidFill>
                <a:latin typeface="Loubag"/>
                <a:ea typeface="Loubag"/>
                <a:cs typeface="Loubag"/>
                <a:sym typeface="Loubag"/>
              </a:rPr>
              <a:t>AdventureWorks Dataset Overview:</a:t>
            </a:r>
          </a:p>
        </p:txBody>
      </p:sp>
      <p:sp>
        <p:nvSpPr>
          <p:cNvPr id="14" name="TextBox 14"/>
          <p:cNvSpPr txBox="1"/>
          <p:nvPr/>
        </p:nvSpPr>
        <p:spPr>
          <a:xfrm>
            <a:off x="1066800" y="1956217"/>
            <a:ext cx="16573500" cy="6374566"/>
          </a:xfrm>
          <a:prstGeom prst="rect">
            <a:avLst/>
          </a:prstGeom>
        </p:spPr>
        <p:txBody>
          <a:bodyPr wrap="square" lIns="0" tIns="0" rIns="0" bIns="0" rtlCol="0" anchor="t">
            <a:spAutoFit/>
          </a:bodyPr>
          <a:lstStyle/>
          <a:p>
            <a:pPr>
              <a:lnSpc>
                <a:spcPct val="150000"/>
              </a:lnSpc>
            </a:pPr>
            <a:r>
              <a:rPr lang="en-US" sz="4000" b="1" dirty="0">
                <a:solidFill>
                  <a:srgbClr val="16A980"/>
                </a:solidFill>
                <a:latin typeface="Aptos Display" panose="020B0004020202020204" pitchFamily="34" charset="0"/>
              </a:rPr>
              <a:t>AdventureWorks</a:t>
            </a:r>
            <a:r>
              <a:rPr lang="en-US" sz="4000" b="1" dirty="0">
                <a:solidFill>
                  <a:srgbClr val="2C69A5"/>
                </a:solidFill>
                <a:latin typeface="Aptos Display" panose="020B0004020202020204" pitchFamily="34" charset="0"/>
              </a:rPr>
              <a:t> is a comprehensive database designed for a fictional company that manufactures and sells bicycles and other related products. The dataset contains various schemas, each representing different aspects of the business, such as sales, production, and purchasing. In this project, the focus was on the Production of Product and purchasing Schemas, which holds critical information about product manufacturing, including components, shipping, work orders, and routing sequences.</a:t>
            </a:r>
            <a:endParaRPr lang="en-US" sz="4000" b="1" dirty="0">
              <a:solidFill>
                <a:srgbClr val="2C69A5"/>
              </a:solidFill>
              <a:latin typeface="Aptos Display" panose="020B0004020202020204" pitchFamily="34" charset="0"/>
              <a:cs typeface="Aharoni" panose="02010803020104030203" pitchFamily="2" charset="-79"/>
            </a:endParaRPr>
          </a:p>
        </p:txBody>
      </p:sp>
      <p:sp>
        <p:nvSpPr>
          <p:cNvPr id="15" name="AutoShape 15"/>
          <p:cNvSpPr/>
          <p:nvPr/>
        </p:nvSpPr>
        <p:spPr>
          <a:xfrm>
            <a:off x="0" y="9779511"/>
            <a:ext cx="18296991" cy="0"/>
          </a:xfrm>
          <a:prstGeom prst="line">
            <a:avLst/>
          </a:prstGeom>
          <a:ln w="38100" cap="flat">
            <a:solidFill>
              <a:srgbClr val="837164"/>
            </a:solidFill>
            <a:prstDash val="solid"/>
            <a:headEnd type="none" w="sm" len="sm"/>
            <a:tailEnd type="none" w="sm" len="sm"/>
          </a:ln>
        </p:spPr>
      </p:sp>
      <p:pic>
        <p:nvPicPr>
          <p:cNvPr id="16" name="Picture 15">
            <a:extLst>
              <a:ext uri="{FF2B5EF4-FFF2-40B4-BE49-F238E27FC236}">
                <a16:creationId xmlns:a16="http://schemas.microsoft.com/office/drawing/2014/main" id="{2F34FA60-00FD-26CB-D458-1DDC4FC526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1311204"/>
          </a:xfrm>
          <a:prstGeom prst="rect">
            <a:avLst/>
          </a:prstGeom>
          <a:ln>
            <a:noFill/>
          </a:ln>
          <a:effectLst>
            <a:softEdge rad="112500"/>
          </a:effectLst>
        </p:spPr>
      </p:pic>
      <p:pic>
        <p:nvPicPr>
          <p:cNvPr id="17" name="Picture 16">
            <a:extLst>
              <a:ext uri="{FF2B5EF4-FFF2-40B4-BE49-F238E27FC236}">
                <a16:creationId xmlns:a16="http://schemas.microsoft.com/office/drawing/2014/main" id="{FC4147E6-D459-11F3-1FA7-38CE69B8D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990945" cy="1490977"/>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p:cNvGrpSpPr/>
        <p:nvPr/>
      </p:nvGrpSpPr>
      <p:grpSpPr>
        <a:xfrm>
          <a:off x="0" y="0"/>
          <a:ext cx="0" cy="0"/>
          <a:chOff x="0" y="0"/>
          <a:chExt cx="0" cy="0"/>
        </a:xfrm>
      </p:grpSpPr>
      <p:sp>
        <p:nvSpPr>
          <p:cNvPr id="13" name="AutoShape 13"/>
          <p:cNvSpPr/>
          <p:nvPr/>
        </p:nvSpPr>
        <p:spPr>
          <a:xfrm flipV="1">
            <a:off x="0" y="10172700"/>
            <a:ext cx="18296991" cy="0"/>
          </a:xfrm>
          <a:prstGeom prst="line">
            <a:avLst/>
          </a:prstGeom>
          <a:ln w="38100" cap="flat">
            <a:solidFill>
              <a:srgbClr val="837164"/>
            </a:solidFill>
            <a:prstDash val="solid"/>
            <a:headEnd type="none" w="sm" len="sm"/>
            <a:tailEnd type="none" w="sm" len="sm"/>
          </a:ln>
        </p:spPr>
      </p:sp>
      <p:sp>
        <p:nvSpPr>
          <p:cNvPr id="14" name="TextBox 14"/>
          <p:cNvSpPr txBox="1"/>
          <p:nvPr/>
        </p:nvSpPr>
        <p:spPr>
          <a:xfrm>
            <a:off x="5562600" y="-175836"/>
            <a:ext cx="8686800" cy="999954"/>
          </a:xfrm>
          <a:prstGeom prst="rect">
            <a:avLst/>
          </a:prstGeom>
        </p:spPr>
        <p:txBody>
          <a:bodyPr wrap="square" lIns="0" tIns="0" rIns="0" bIns="0" rtlCol="0" anchor="t">
            <a:spAutoFit/>
          </a:bodyPr>
          <a:lstStyle/>
          <a:p>
            <a:pPr algn="l">
              <a:lnSpc>
                <a:spcPts val="9002"/>
              </a:lnSpc>
            </a:pPr>
            <a:r>
              <a:rPr lang="en-US" sz="3600" dirty="0">
                <a:solidFill>
                  <a:srgbClr val="16A980"/>
                </a:solidFill>
                <a:latin typeface="Loubag"/>
                <a:ea typeface="Loubag"/>
                <a:cs typeface="Loubag"/>
                <a:sym typeface="Loubag"/>
              </a:rPr>
              <a:t> 3. </a:t>
            </a:r>
            <a:r>
              <a:rPr lang="ar-EG" sz="3600" dirty="0">
                <a:solidFill>
                  <a:srgbClr val="16A980"/>
                </a:solidFill>
                <a:latin typeface="Loubag"/>
                <a:ea typeface="Loubag"/>
                <a:cs typeface="Loubag"/>
                <a:sym typeface="Loubag"/>
              </a:rPr>
              <a:t>1</a:t>
            </a:r>
            <a:r>
              <a:rPr lang="en-US" sz="3600" dirty="0">
                <a:solidFill>
                  <a:srgbClr val="16A980"/>
                </a:solidFill>
                <a:latin typeface="Loubag"/>
                <a:ea typeface="Loubag"/>
                <a:cs typeface="Loubag"/>
                <a:sym typeface="Loubag"/>
              </a:rPr>
              <a:t>. Data Exploration with SQL:</a:t>
            </a:r>
          </a:p>
        </p:txBody>
      </p:sp>
      <p:pic>
        <p:nvPicPr>
          <p:cNvPr id="18" name="Picture 17">
            <a:extLst>
              <a:ext uri="{FF2B5EF4-FFF2-40B4-BE49-F238E27FC236}">
                <a16:creationId xmlns:a16="http://schemas.microsoft.com/office/drawing/2014/main" id="{87189E0F-CBB6-79A8-D7ED-EEC8EF3AD3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9" name="Picture 18">
            <a:extLst>
              <a:ext uri="{FF2B5EF4-FFF2-40B4-BE49-F238E27FC236}">
                <a16:creationId xmlns:a16="http://schemas.microsoft.com/office/drawing/2014/main" id="{A34E5063-68A9-814D-3005-663D0CB97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pic>
        <p:nvPicPr>
          <p:cNvPr id="21" name="Picture 20">
            <a:extLst>
              <a:ext uri="{FF2B5EF4-FFF2-40B4-BE49-F238E27FC236}">
                <a16:creationId xmlns:a16="http://schemas.microsoft.com/office/drawing/2014/main" id="{EE07CE7B-CB11-3241-1DB1-2D1EADB1FF77}"/>
              </a:ext>
            </a:extLst>
          </p:cNvPr>
          <p:cNvPicPr>
            <a:picLocks noChangeAspect="1"/>
          </p:cNvPicPr>
          <p:nvPr/>
        </p:nvPicPr>
        <p:blipFill>
          <a:blip r:embed="rId4"/>
          <a:stretch>
            <a:fillRect/>
          </a:stretch>
        </p:blipFill>
        <p:spPr>
          <a:xfrm>
            <a:off x="8022957" y="1044712"/>
            <a:ext cx="10265043" cy="9127988"/>
          </a:xfrm>
          <a:prstGeom prst="rect">
            <a:avLst/>
          </a:prstGeom>
        </p:spPr>
      </p:pic>
      <p:sp>
        <p:nvSpPr>
          <p:cNvPr id="22" name="Title 21">
            <a:extLst>
              <a:ext uri="{FF2B5EF4-FFF2-40B4-BE49-F238E27FC236}">
                <a16:creationId xmlns:a16="http://schemas.microsoft.com/office/drawing/2014/main" id="{1908ECE8-93BA-EEFA-1D92-48413D12D853}"/>
              </a:ext>
            </a:extLst>
          </p:cNvPr>
          <p:cNvSpPr>
            <a:spLocks noGrp="1"/>
          </p:cNvSpPr>
          <p:nvPr>
            <p:ph type="title"/>
          </p:nvPr>
        </p:nvSpPr>
        <p:spPr>
          <a:xfrm>
            <a:off x="-23247" y="1044712"/>
            <a:ext cx="8022957" cy="4844778"/>
          </a:xfrm>
        </p:spPr>
        <p:txBody>
          <a:bodyPr>
            <a:noAutofit/>
          </a:bodyPr>
          <a:lstStyle/>
          <a:p>
            <a:pPr marL="342900" indent="-342900">
              <a:buFont typeface="Arial" panose="020B0604020202020204" pitchFamily="34" charset="0"/>
              <a:buChar char="•"/>
            </a:pPr>
            <a:r>
              <a:rPr lang="en-US" sz="2800" b="1" dirty="0">
                <a:solidFill>
                  <a:srgbClr val="2C69A5"/>
                </a:solidFill>
                <a:latin typeface="Aptos Display" panose="020B0004020202020204" pitchFamily="34" charset="0"/>
              </a:rPr>
              <a:t>This query is designed to extract and analyze data from the production workflow, specifically focusing on work orders within a defined time frame. It pulls key details such as Product Name, Location, Order Quantity, and Resource Hours to gain insights into the production timeline. By comparing scheduled start and end dates with actual start and end dates, the query highlights delays in production processes, represented by Latency Days and Latency Hours.</a:t>
            </a:r>
            <a:br>
              <a:rPr lang="en-US" sz="2800" b="1" dirty="0">
                <a:solidFill>
                  <a:srgbClr val="2C69A5"/>
                </a:solidFill>
                <a:latin typeface="Aptos Display" panose="020B0004020202020204" pitchFamily="34" charset="0"/>
              </a:rPr>
            </a:br>
            <a:endParaRPr lang="en-US" sz="2800" b="1" dirty="0">
              <a:solidFill>
                <a:srgbClr val="2C69A5"/>
              </a:solidFill>
              <a:latin typeface="Aptos Display" panose="020B0004020202020204" pitchFamily="34" charset="0"/>
            </a:endParaRPr>
          </a:p>
        </p:txBody>
      </p:sp>
      <p:sp>
        <p:nvSpPr>
          <p:cNvPr id="23" name="Title 21">
            <a:extLst>
              <a:ext uri="{FF2B5EF4-FFF2-40B4-BE49-F238E27FC236}">
                <a16:creationId xmlns:a16="http://schemas.microsoft.com/office/drawing/2014/main" id="{C7F4FED9-82EB-FB88-104E-700B836ED6B7}"/>
              </a:ext>
            </a:extLst>
          </p:cNvPr>
          <p:cNvSpPr txBox="1">
            <a:spLocks/>
          </p:cNvSpPr>
          <p:nvPr/>
        </p:nvSpPr>
        <p:spPr>
          <a:xfrm>
            <a:off x="-228600" y="6294506"/>
            <a:ext cx="8022957" cy="3657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800" b="1" dirty="0">
                <a:solidFill>
                  <a:srgbClr val="16A980"/>
                </a:solidFill>
                <a:latin typeface="Aptos Display" panose="020B0004020202020204" pitchFamily="34" charset="0"/>
              </a:rPr>
              <a:t>Purpose of this query: </a:t>
            </a:r>
            <a:r>
              <a:rPr lang="en-US" sz="2800" b="1" dirty="0">
                <a:solidFill>
                  <a:srgbClr val="2C69A5"/>
                </a:solidFill>
                <a:latin typeface="Aptos Display" panose="020B0004020202020204" pitchFamily="34" charset="0"/>
              </a:rPr>
              <a:t> To evaluate how efficient the production was by identifying discrepancies between scheduled and actual timelines. It also includes scrap information to monitor how much product was discarded due to production issues. This analysis helps identify bottlenecks in the process, inefficiencies, and possible causes of delays, providing valuable insights for optimizing production workflows.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EEAC5352-7DA5-D9BA-6A16-54B470A5C083}"/>
            </a:ext>
          </a:extLst>
        </p:cNvPr>
        <p:cNvGrpSpPr/>
        <p:nvPr/>
      </p:nvGrpSpPr>
      <p:grpSpPr>
        <a:xfrm>
          <a:off x="0" y="0"/>
          <a:ext cx="0" cy="0"/>
          <a:chOff x="0" y="0"/>
          <a:chExt cx="0" cy="0"/>
        </a:xfrm>
      </p:grpSpPr>
      <p:sp>
        <p:nvSpPr>
          <p:cNvPr id="13" name="AutoShape 13">
            <a:extLst>
              <a:ext uri="{FF2B5EF4-FFF2-40B4-BE49-F238E27FC236}">
                <a16:creationId xmlns:a16="http://schemas.microsoft.com/office/drawing/2014/main" id="{76175329-3FA0-2BBF-5360-BD23E0A51848}"/>
              </a:ext>
            </a:extLst>
          </p:cNvPr>
          <p:cNvSpPr/>
          <p:nvPr/>
        </p:nvSpPr>
        <p:spPr>
          <a:xfrm flipV="1">
            <a:off x="0" y="10172700"/>
            <a:ext cx="18296991" cy="0"/>
          </a:xfrm>
          <a:prstGeom prst="line">
            <a:avLst/>
          </a:prstGeom>
          <a:ln w="38100" cap="flat">
            <a:solidFill>
              <a:srgbClr val="837164"/>
            </a:solidFill>
            <a:prstDash val="solid"/>
            <a:headEnd type="none" w="sm" len="sm"/>
            <a:tailEnd type="none" w="sm" len="sm"/>
          </a:ln>
        </p:spPr>
      </p:sp>
      <p:sp>
        <p:nvSpPr>
          <p:cNvPr id="14" name="TextBox 14">
            <a:extLst>
              <a:ext uri="{FF2B5EF4-FFF2-40B4-BE49-F238E27FC236}">
                <a16:creationId xmlns:a16="http://schemas.microsoft.com/office/drawing/2014/main" id="{5D3CAD0D-E354-47C7-5479-C905DAA25838}"/>
              </a:ext>
            </a:extLst>
          </p:cNvPr>
          <p:cNvSpPr txBox="1"/>
          <p:nvPr/>
        </p:nvSpPr>
        <p:spPr>
          <a:xfrm>
            <a:off x="5562600" y="-175836"/>
            <a:ext cx="8686800" cy="999954"/>
          </a:xfrm>
          <a:prstGeom prst="rect">
            <a:avLst/>
          </a:prstGeom>
        </p:spPr>
        <p:txBody>
          <a:bodyPr wrap="square" lIns="0" tIns="0" rIns="0" bIns="0" rtlCol="0" anchor="t">
            <a:spAutoFit/>
          </a:bodyPr>
          <a:lstStyle/>
          <a:p>
            <a:pPr algn="l">
              <a:lnSpc>
                <a:spcPts val="9002"/>
              </a:lnSpc>
            </a:pPr>
            <a:r>
              <a:rPr lang="en-US" sz="3600" dirty="0">
                <a:solidFill>
                  <a:srgbClr val="16A980"/>
                </a:solidFill>
                <a:latin typeface="Loubag"/>
                <a:ea typeface="Loubag"/>
                <a:cs typeface="Loubag"/>
                <a:sym typeface="Loubag"/>
              </a:rPr>
              <a:t> 3. 2. Data Exploration with SQL:</a:t>
            </a:r>
          </a:p>
        </p:txBody>
      </p:sp>
      <p:pic>
        <p:nvPicPr>
          <p:cNvPr id="18" name="Picture 17">
            <a:extLst>
              <a:ext uri="{FF2B5EF4-FFF2-40B4-BE49-F238E27FC236}">
                <a16:creationId xmlns:a16="http://schemas.microsoft.com/office/drawing/2014/main" id="{7AC919EE-EB74-E337-9D89-4711211C87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9" name="Picture 18">
            <a:extLst>
              <a:ext uri="{FF2B5EF4-FFF2-40B4-BE49-F238E27FC236}">
                <a16:creationId xmlns:a16="http://schemas.microsoft.com/office/drawing/2014/main" id="{160EC977-ADF4-5607-3CC9-094DD4329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22" name="Title 21">
            <a:extLst>
              <a:ext uri="{FF2B5EF4-FFF2-40B4-BE49-F238E27FC236}">
                <a16:creationId xmlns:a16="http://schemas.microsoft.com/office/drawing/2014/main" id="{3D933AEB-5B8F-BE9D-4923-A41BCA398628}"/>
              </a:ext>
            </a:extLst>
          </p:cNvPr>
          <p:cNvSpPr>
            <a:spLocks noGrp="1"/>
          </p:cNvSpPr>
          <p:nvPr>
            <p:ph type="title"/>
          </p:nvPr>
        </p:nvSpPr>
        <p:spPr>
          <a:xfrm>
            <a:off x="-49079" y="1044711"/>
            <a:ext cx="8251557" cy="4776582"/>
          </a:xfrm>
        </p:spPr>
        <p:txBody>
          <a:bodyPr>
            <a:noAutofit/>
          </a:bodyPr>
          <a:lstStyle/>
          <a:p>
            <a:pPr marL="342900" indent="-342900">
              <a:buFont typeface="Arial" panose="020B0604020202020204" pitchFamily="34" charset="0"/>
              <a:buChar char="•"/>
            </a:pPr>
            <a:r>
              <a:rPr lang="en-US" sz="2800" b="1" dirty="0">
                <a:solidFill>
                  <a:srgbClr val="2C69A5"/>
                </a:solidFill>
                <a:latin typeface="Aptos Display" panose="020B0004020202020204" pitchFamily="34" charset="0"/>
              </a:rPr>
              <a:t>This query is aimed at assessing the efficiency of the production process by analyzing the differences between scheduled and actual timelines for work orders. It retrieves details about products, locations, and work orders, and focuses on the actual resource hours used during production. By calculating the latency in both the start and end dates, the query identifies delays in the process.</a:t>
            </a:r>
          </a:p>
        </p:txBody>
      </p:sp>
      <p:sp>
        <p:nvSpPr>
          <p:cNvPr id="23" name="Title 21">
            <a:extLst>
              <a:ext uri="{FF2B5EF4-FFF2-40B4-BE49-F238E27FC236}">
                <a16:creationId xmlns:a16="http://schemas.microsoft.com/office/drawing/2014/main" id="{E843DEEF-9650-FBC8-D6CF-7238ADD7D6DD}"/>
              </a:ext>
            </a:extLst>
          </p:cNvPr>
          <p:cNvSpPr txBox="1">
            <a:spLocks/>
          </p:cNvSpPr>
          <p:nvPr/>
        </p:nvSpPr>
        <p:spPr>
          <a:xfrm>
            <a:off x="-21957" y="6041886"/>
            <a:ext cx="8224435" cy="391022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b="1" dirty="0">
                <a:solidFill>
                  <a:srgbClr val="16A980"/>
                </a:solidFill>
                <a:latin typeface="Aptos Display" panose="020B0004020202020204" pitchFamily="34" charset="0"/>
              </a:rPr>
              <a:t>Purpose of this query </a:t>
            </a:r>
            <a:r>
              <a:rPr lang="en-US" sz="2800" b="1" dirty="0">
                <a:solidFill>
                  <a:srgbClr val="2C69A5"/>
                </a:solidFill>
                <a:latin typeface="Aptos Display" panose="020B0004020202020204" pitchFamily="34" charset="0"/>
              </a:rPr>
              <a:t>: To track production delays and calculate their impact in terms of both time and resources. The latency days are calculated as the difference between scheduled and actual start and end dates. The latency hours metric multiplies the delay by the number of resource hours involved, giving a more comprehensive picture of the overall delay in production.</a:t>
            </a:r>
          </a:p>
        </p:txBody>
      </p:sp>
      <p:pic>
        <p:nvPicPr>
          <p:cNvPr id="7" name="Picture 6">
            <a:extLst>
              <a:ext uri="{FF2B5EF4-FFF2-40B4-BE49-F238E27FC236}">
                <a16:creationId xmlns:a16="http://schemas.microsoft.com/office/drawing/2014/main" id="{14002CEC-8680-4524-C455-25B02CF8471A}"/>
              </a:ext>
            </a:extLst>
          </p:cNvPr>
          <p:cNvPicPr>
            <a:picLocks noChangeAspect="1"/>
          </p:cNvPicPr>
          <p:nvPr/>
        </p:nvPicPr>
        <p:blipFill>
          <a:blip r:embed="rId4"/>
          <a:stretch>
            <a:fillRect/>
          </a:stretch>
        </p:blipFill>
        <p:spPr>
          <a:xfrm>
            <a:off x="8251557" y="1044712"/>
            <a:ext cx="10045435" cy="9127988"/>
          </a:xfrm>
          <a:prstGeom prst="rect">
            <a:avLst/>
          </a:prstGeom>
        </p:spPr>
      </p:pic>
    </p:spTree>
    <p:extLst>
      <p:ext uri="{BB962C8B-B14F-4D97-AF65-F5344CB8AC3E}">
        <p14:creationId xmlns:p14="http://schemas.microsoft.com/office/powerpoint/2010/main" val="1818800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DB16D9B2-7B52-6D03-C283-58DCFB6126A1}"/>
            </a:ext>
          </a:extLst>
        </p:cNvPr>
        <p:cNvGrpSpPr/>
        <p:nvPr/>
      </p:nvGrpSpPr>
      <p:grpSpPr>
        <a:xfrm>
          <a:off x="0" y="0"/>
          <a:ext cx="0" cy="0"/>
          <a:chOff x="0" y="0"/>
          <a:chExt cx="0" cy="0"/>
        </a:xfrm>
      </p:grpSpPr>
      <p:sp>
        <p:nvSpPr>
          <p:cNvPr id="13" name="AutoShape 13">
            <a:extLst>
              <a:ext uri="{FF2B5EF4-FFF2-40B4-BE49-F238E27FC236}">
                <a16:creationId xmlns:a16="http://schemas.microsoft.com/office/drawing/2014/main" id="{0DFD540D-EDD1-6899-849D-6C6EE0CC796C}"/>
              </a:ext>
            </a:extLst>
          </p:cNvPr>
          <p:cNvSpPr/>
          <p:nvPr/>
        </p:nvSpPr>
        <p:spPr>
          <a:xfrm flipV="1">
            <a:off x="0" y="10172700"/>
            <a:ext cx="18296991" cy="0"/>
          </a:xfrm>
          <a:prstGeom prst="line">
            <a:avLst/>
          </a:prstGeom>
          <a:ln w="38100" cap="flat">
            <a:solidFill>
              <a:srgbClr val="837164"/>
            </a:solidFill>
            <a:prstDash val="solid"/>
            <a:headEnd type="none" w="sm" len="sm"/>
            <a:tailEnd type="none" w="sm" len="sm"/>
          </a:ln>
        </p:spPr>
      </p:sp>
      <p:sp>
        <p:nvSpPr>
          <p:cNvPr id="14" name="TextBox 14">
            <a:extLst>
              <a:ext uri="{FF2B5EF4-FFF2-40B4-BE49-F238E27FC236}">
                <a16:creationId xmlns:a16="http://schemas.microsoft.com/office/drawing/2014/main" id="{3DA16A05-B692-DA8E-EC9B-1D6ADED535D4}"/>
              </a:ext>
            </a:extLst>
          </p:cNvPr>
          <p:cNvSpPr txBox="1"/>
          <p:nvPr/>
        </p:nvSpPr>
        <p:spPr>
          <a:xfrm>
            <a:off x="5562600" y="-175836"/>
            <a:ext cx="8686800" cy="999954"/>
          </a:xfrm>
          <a:prstGeom prst="rect">
            <a:avLst/>
          </a:prstGeom>
        </p:spPr>
        <p:txBody>
          <a:bodyPr wrap="square" lIns="0" tIns="0" rIns="0" bIns="0" rtlCol="0" anchor="t">
            <a:spAutoFit/>
          </a:bodyPr>
          <a:lstStyle/>
          <a:p>
            <a:pPr algn="l">
              <a:lnSpc>
                <a:spcPts val="9002"/>
              </a:lnSpc>
            </a:pPr>
            <a:r>
              <a:rPr lang="en-US" sz="3600" dirty="0">
                <a:solidFill>
                  <a:srgbClr val="16A980"/>
                </a:solidFill>
                <a:latin typeface="Loubag"/>
                <a:ea typeface="Loubag"/>
                <a:cs typeface="Loubag"/>
                <a:sym typeface="Loubag"/>
              </a:rPr>
              <a:t> 3. 3. Data Exploration with SQL:</a:t>
            </a:r>
          </a:p>
        </p:txBody>
      </p:sp>
      <p:pic>
        <p:nvPicPr>
          <p:cNvPr id="18" name="Picture 17">
            <a:extLst>
              <a:ext uri="{FF2B5EF4-FFF2-40B4-BE49-F238E27FC236}">
                <a16:creationId xmlns:a16="http://schemas.microsoft.com/office/drawing/2014/main" id="{7F472F2E-8512-9754-3579-48D3B02E6C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9" name="Picture 18">
            <a:extLst>
              <a:ext uri="{FF2B5EF4-FFF2-40B4-BE49-F238E27FC236}">
                <a16:creationId xmlns:a16="http://schemas.microsoft.com/office/drawing/2014/main" id="{D2FF76A3-9BED-7974-86B1-62B414EC9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22" name="Title 21">
            <a:extLst>
              <a:ext uri="{FF2B5EF4-FFF2-40B4-BE49-F238E27FC236}">
                <a16:creationId xmlns:a16="http://schemas.microsoft.com/office/drawing/2014/main" id="{8C7D5399-3A0D-8707-FCEC-82E03CAF5497}"/>
              </a:ext>
            </a:extLst>
          </p:cNvPr>
          <p:cNvSpPr>
            <a:spLocks noGrp="1"/>
          </p:cNvSpPr>
          <p:nvPr>
            <p:ph type="title"/>
          </p:nvPr>
        </p:nvSpPr>
        <p:spPr>
          <a:xfrm>
            <a:off x="-49079" y="1044711"/>
            <a:ext cx="8251557" cy="3725796"/>
          </a:xfrm>
        </p:spPr>
        <p:txBody>
          <a:bodyPr>
            <a:noAutofit/>
          </a:bodyPr>
          <a:lstStyle/>
          <a:p>
            <a:pPr marL="342900" indent="-342900">
              <a:buFont typeface="Arial" panose="020B0604020202020204" pitchFamily="34" charset="0"/>
              <a:buChar char="•"/>
            </a:pPr>
            <a:r>
              <a:rPr lang="en-US" sz="2800" b="1" dirty="0">
                <a:solidFill>
                  <a:srgbClr val="2C69A5"/>
                </a:solidFill>
                <a:latin typeface="Aptos Display" panose="020B0004020202020204" pitchFamily="34" charset="0"/>
              </a:rPr>
              <a:t>This query is used to extract detailed information about products in the AdventureWorks database, including their categories, subcategories, and pricing details. The focus is on gaining an understanding of the product catalog, which can be useful for various types of analysis, such as inventory management, sales trends, and product performance.</a:t>
            </a:r>
          </a:p>
        </p:txBody>
      </p:sp>
      <p:sp>
        <p:nvSpPr>
          <p:cNvPr id="23" name="Title 21">
            <a:extLst>
              <a:ext uri="{FF2B5EF4-FFF2-40B4-BE49-F238E27FC236}">
                <a16:creationId xmlns:a16="http://schemas.microsoft.com/office/drawing/2014/main" id="{22037BEC-675B-C73F-659E-9F452567C454}"/>
              </a:ext>
            </a:extLst>
          </p:cNvPr>
          <p:cNvSpPr txBox="1">
            <a:spLocks/>
          </p:cNvSpPr>
          <p:nvPr/>
        </p:nvSpPr>
        <p:spPr>
          <a:xfrm>
            <a:off x="-21957" y="4610102"/>
            <a:ext cx="8224435" cy="556259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b="1" dirty="0">
                <a:solidFill>
                  <a:srgbClr val="2C69A5"/>
                </a:solidFill>
                <a:latin typeface="Aptos Display" panose="020B0004020202020204" pitchFamily="34" charset="0"/>
              </a:rPr>
              <a:t>This query is valuable for generating insights into the product structure within the company and understanding how different product categories and subcategories are related. It helps management teams to:</a:t>
            </a:r>
          </a:p>
          <a:p>
            <a:pPr marL="457200" indent="-457200">
              <a:buFont typeface="Arial" panose="020B0604020202020204" pitchFamily="34" charset="0"/>
              <a:buChar char="•"/>
            </a:pPr>
            <a:r>
              <a:rPr lang="en-US" sz="2800" b="1" dirty="0">
                <a:solidFill>
                  <a:srgbClr val="16A980"/>
                </a:solidFill>
                <a:latin typeface="Aptos Display" panose="020B0004020202020204" pitchFamily="34" charset="0"/>
              </a:rPr>
              <a:t>Organize</a:t>
            </a:r>
            <a:r>
              <a:rPr lang="en-US" sz="2800" b="1" dirty="0">
                <a:solidFill>
                  <a:srgbClr val="2C69A5"/>
                </a:solidFill>
                <a:latin typeface="Aptos Display" panose="020B0004020202020204" pitchFamily="34" charset="0"/>
              </a:rPr>
              <a:t> products by categories for better inventory tracking.</a:t>
            </a:r>
          </a:p>
          <a:p>
            <a:pPr marL="457200" indent="-457200">
              <a:buFont typeface="Arial" panose="020B0604020202020204" pitchFamily="34" charset="0"/>
              <a:buChar char="•"/>
            </a:pPr>
            <a:r>
              <a:rPr lang="en-US" sz="2800" b="1" dirty="0">
                <a:solidFill>
                  <a:srgbClr val="16A980"/>
                </a:solidFill>
                <a:latin typeface="Aptos Display" panose="020B0004020202020204" pitchFamily="34" charset="0"/>
              </a:rPr>
              <a:t>Monitor</a:t>
            </a:r>
            <a:r>
              <a:rPr lang="en-US" sz="2800" b="1" dirty="0">
                <a:solidFill>
                  <a:srgbClr val="2C69A5"/>
                </a:solidFill>
                <a:latin typeface="Aptos Display" panose="020B0004020202020204" pitchFamily="34" charset="0"/>
              </a:rPr>
              <a:t> product pricing strategies.</a:t>
            </a:r>
          </a:p>
          <a:p>
            <a:pPr marL="457200" indent="-457200">
              <a:buFont typeface="Arial" panose="020B0604020202020204" pitchFamily="34" charset="0"/>
              <a:buChar char="•"/>
            </a:pPr>
            <a:r>
              <a:rPr lang="en-US" sz="2800" b="1" dirty="0">
                <a:solidFill>
                  <a:srgbClr val="16A980"/>
                </a:solidFill>
                <a:latin typeface="Aptos Display" panose="020B0004020202020204" pitchFamily="34" charset="0"/>
              </a:rPr>
              <a:t>Analyze</a:t>
            </a:r>
            <a:r>
              <a:rPr lang="en-US" sz="2800" b="1" dirty="0">
                <a:solidFill>
                  <a:srgbClr val="2C69A5"/>
                </a:solidFill>
                <a:latin typeface="Aptos Display" panose="020B0004020202020204" pitchFamily="34" charset="0"/>
              </a:rPr>
              <a:t> the ratio of finished goods versus in-progress goods.</a:t>
            </a:r>
          </a:p>
        </p:txBody>
      </p:sp>
      <p:pic>
        <p:nvPicPr>
          <p:cNvPr id="3" name="Picture 2">
            <a:extLst>
              <a:ext uri="{FF2B5EF4-FFF2-40B4-BE49-F238E27FC236}">
                <a16:creationId xmlns:a16="http://schemas.microsoft.com/office/drawing/2014/main" id="{BCE9DE87-C118-4914-2B95-3968FF414A8A}"/>
              </a:ext>
            </a:extLst>
          </p:cNvPr>
          <p:cNvPicPr>
            <a:picLocks noChangeAspect="1"/>
          </p:cNvPicPr>
          <p:nvPr/>
        </p:nvPicPr>
        <p:blipFill>
          <a:blip r:embed="rId4"/>
          <a:stretch>
            <a:fillRect/>
          </a:stretch>
        </p:blipFill>
        <p:spPr>
          <a:xfrm>
            <a:off x="8202478" y="1063110"/>
            <a:ext cx="10085522" cy="9127988"/>
          </a:xfrm>
          <a:prstGeom prst="rect">
            <a:avLst/>
          </a:prstGeom>
        </p:spPr>
      </p:pic>
    </p:spTree>
    <p:extLst>
      <p:ext uri="{BB962C8B-B14F-4D97-AF65-F5344CB8AC3E}">
        <p14:creationId xmlns:p14="http://schemas.microsoft.com/office/powerpoint/2010/main" val="3063889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AE0"/>
        </a:solidFill>
        <a:effectLst/>
      </p:bgPr>
    </p:bg>
    <p:spTree>
      <p:nvGrpSpPr>
        <p:cNvPr id="1" name="">
          <a:extLst>
            <a:ext uri="{FF2B5EF4-FFF2-40B4-BE49-F238E27FC236}">
              <a16:creationId xmlns:a16="http://schemas.microsoft.com/office/drawing/2014/main" id="{5772BD2E-E8EB-FF1A-2550-594101980422}"/>
            </a:ext>
          </a:extLst>
        </p:cNvPr>
        <p:cNvGrpSpPr/>
        <p:nvPr/>
      </p:nvGrpSpPr>
      <p:grpSpPr>
        <a:xfrm>
          <a:off x="0" y="0"/>
          <a:ext cx="0" cy="0"/>
          <a:chOff x="0" y="0"/>
          <a:chExt cx="0" cy="0"/>
        </a:xfrm>
      </p:grpSpPr>
      <p:sp>
        <p:nvSpPr>
          <p:cNvPr id="13" name="AutoShape 13">
            <a:extLst>
              <a:ext uri="{FF2B5EF4-FFF2-40B4-BE49-F238E27FC236}">
                <a16:creationId xmlns:a16="http://schemas.microsoft.com/office/drawing/2014/main" id="{39B5C0DC-CEFF-0393-0270-C4A4ED276E24}"/>
              </a:ext>
            </a:extLst>
          </p:cNvPr>
          <p:cNvSpPr/>
          <p:nvPr/>
        </p:nvSpPr>
        <p:spPr>
          <a:xfrm flipV="1">
            <a:off x="0" y="10172700"/>
            <a:ext cx="18296991" cy="0"/>
          </a:xfrm>
          <a:prstGeom prst="line">
            <a:avLst/>
          </a:prstGeom>
          <a:ln w="38100" cap="flat">
            <a:solidFill>
              <a:srgbClr val="837164"/>
            </a:solidFill>
            <a:prstDash val="solid"/>
            <a:headEnd type="none" w="sm" len="sm"/>
            <a:tailEnd type="none" w="sm" len="sm"/>
          </a:ln>
        </p:spPr>
      </p:sp>
      <p:sp>
        <p:nvSpPr>
          <p:cNvPr id="14" name="TextBox 14">
            <a:extLst>
              <a:ext uri="{FF2B5EF4-FFF2-40B4-BE49-F238E27FC236}">
                <a16:creationId xmlns:a16="http://schemas.microsoft.com/office/drawing/2014/main" id="{2CDDCDBB-0575-18AA-82DD-4A7A359A0242}"/>
              </a:ext>
            </a:extLst>
          </p:cNvPr>
          <p:cNvSpPr txBox="1"/>
          <p:nvPr/>
        </p:nvSpPr>
        <p:spPr>
          <a:xfrm>
            <a:off x="5562600" y="-175836"/>
            <a:ext cx="8686800" cy="999954"/>
          </a:xfrm>
          <a:prstGeom prst="rect">
            <a:avLst/>
          </a:prstGeom>
        </p:spPr>
        <p:txBody>
          <a:bodyPr wrap="square" lIns="0" tIns="0" rIns="0" bIns="0" rtlCol="0" anchor="t">
            <a:spAutoFit/>
          </a:bodyPr>
          <a:lstStyle/>
          <a:p>
            <a:pPr algn="l">
              <a:lnSpc>
                <a:spcPts val="9002"/>
              </a:lnSpc>
            </a:pPr>
            <a:r>
              <a:rPr lang="en-US" sz="3600" dirty="0">
                <a:solidFill>
                  <a:srgbClr val="16A980"/>
                </a:solidFill>
                <a:latin typeface="Loubag"/>
                <a:ea typeface="Loubag"/>
                <a:cs typeface="Loubag"/>
                <a:sym typeface="Loubag"/>
              </a:rPr>
              <a:t> 3. 4. Data Exploration with SQL:</a:t>
            </a:r>
          </a:p>
        </p:txBody>
      </p:sp>
      <p:pic>
        <p:nvPicPr>
          <p:cNvPr id="18" name="Picture 17">
            <a:extLst>
              <a:ext uri="{FF2B5EF4-FFF2-40B4-BE49-F238E27FC236}">
                <a16:creationId xmlns:a16="http://schemas.microsoft.com/office/drawing/2014/main" id="{5E9A6524-CCAA-1C78-59C9-736246B789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00356" y="89886"/>
            <a:ext cx="2887644" cy="954825"/>
          </a:xfrm>
          <a:prstGeom prst="rect">
            <a:avLst/>
          </a:prstGeom>
          <a:ln>
            <a:noFill/>
          </a:ln>
          <a:effectLst>
            <a:softEdge rad="112500"/>
          </a:effectLst>
        </p:spPr>
      </p:pic>
      <p:pic>
        <p:nvPicPr>
          <p:cNvPr id="19" name="Picture 18">
            <a:extLst>
              <a:ext uri="{FF2B5EF4-FFF2-40B4-BE49-F238E27FC236}">
                <a16:creationId xmlns:a16="http://schemas.microsoft.com/office/drawing/2014/main" id="{294BC279-BE10-E6AF-E58D-17A13EBD1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990945" cy="1044710"/>
          </a:xfrm>
          <a:prstGeom prst="rect">
            <a:avLst/>
          </a:prstGeom>
          <a:ln>
            <a:noFill/>
          </a:ln>
          <a:effectLst>
            <a:softEdge rad="112500"/>
          </a:effectLst>
        </p:spPr>
      </p:pic>
      <p:sp>
        <p:nvSpPr>
          <p:cNvPr id="22" name="Title 21">
            <a:extLst>
              <a:ext uri="{FF2B5EF4-FFF2-40B4-BE49-F238E27FC236}">
                <a16:creationId xmlns:a16="http://schemas.microsoft.com/office/drawing/2014/main" id="{43718E20-EE65-5C70-09DC-8E30102E26CF}"/>
              </a:ext>
            </a:extLst>
          </p:cNvPr>
          <p:cNvSpPr>
            <a:spLocks noGrp="1"/>
          </p:cNvSpPr>
          <p:nvPr>
            <p:ph type="title"/>
          </p:nvPr>
        </p:nvSpPr>
        <p:spPr>
          <a:xfrm>
            <a:off x="-49079" y="1044711"/>
            <a:ext cx="8251557" cy="3108189"/>
          </a:xfrm>
        </p:spPr>
        <p:txBody>
          <a:bodyPr>
            <a:noAutofit/>
          </a:bodyPr>
          <a:lstStyle/>
          <a:p>
            <a:pPr marL="342900" indent="-342900">
              <a:buFont typeface="Arial" panose="020B0604020202020204" pitchFamily="34" charset="0"/>
              <a:buChar char="•"/>
            </a:pPr>
            <a:r>
              <a:rPr lang="en-US" sz="2800" b="1" dirty="0">
                <a:solidFill>
                  <a:srgbClr val="2C69A5"/>
                </a:solidFill>
                <a:latin typeface="Aptos Display" panose="020B0004020202020204" pitchFamily="34" charset="0"/>
              </a:rPr>
              <a:t>This SQL query retrieves comprehensive information regarding products from the database. The main objective is to extract details about each product, including its category and subcategory, which can aid in product analysis and inventory management.</a:t>
            </a:r>
          </a:p>
        </p:txBody>
      </p:sp>
      <p:sp>
        <p:nvSpPr>
          <p:cNvPr id="23" name="Title 21">
            <a:extLst>
              <a:ext uri="{FF2B5EF4-FFF2-40B4-BE49-F238E27FC236}">
                <a16:creationId xmlns:a16="http://schemas.microsoft.com/office/drawing/2014/main" id="{4922BA61-0121-A77D-1FB8-246B514CEA21}"/>
              </a:ext>
            </a:extLst>
          </p:cNvPr>
          <p:cNvSpPr txBox="1">
            <a:spLocks/>
          </p:cNvSpPr>
          <p:nvPr/>
        </p:nvSpPr>
        <p:spPr>
          <a:xfrm>
            <a:off x="-21957" y="4610102"/>
            <a:ext cx="8099157" cy="556259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b="1" dirty="0">
                <a:solidFill>
                  <a:srgbClr val="2C69A5"/>
                </a:solidFill>
                <a:latin typeface="Aptos Display" panose="020B0004020202020204" pitchFamily="34" charset="0"/>
              </a:rPr>
              <a:t>The primary goal of this query is to provide a structured overview of products, categorizing them into subcategories and categories. This information is crucial for various analyses, such as </a:t>
            </a:r>
            <a:r>
              <a:rPr lang="en-US" sz="2800" b="1" dirty="0">
                <a:solidFill>
                  <a:srgbClr val="16A980"/>
                </a:solidFill>
                <a:latin typeface="Aptos Display" panose="020B0004020202020204" pitchFamily="34" charset="0"/>
              </a:rPr>
              <a:t>inventory management</a:t>
            </a:r>
            <a:r>
              <a:rPr lang="en-US" sz="2800" b="1" dirty="0">
                <a:solidFill>
                  <a:srgbClr val="2C69A5"/>
                </a:solidFill>
                <a:latin typeface="Aptos Display" panose="020B0004020202020204" pitchFamily="34" charset="0"/>
              </a:rPr>
              <a:t>, </a:t>
            </a:r>
            <a:r>
              <a:rPr lang="en-US" sz="2800" b="1" dirty="0">
                <a:solidFill>
                  <a:srgbClr val="16A980"/>
                </a:solidFill>
                <a:latin typeface="Aptos Display" panose="020B0004020202020204" pitchFamily="34" charset="0"/>
              </a:rPr>
              <a:t>sales performance evaluation</a:t>
            </a:r>
            <a:r>
              <a:rPr lang="en-US" sz="2800" b="1" dirty="0">
                <a:solidFill>
                  <a:srgbClr val="2C69A5"/>
                </a:solidFill>
                <a:latin typeface="Aptos Display" panose="020B0004020202020204" pitchFamily="34" charset="0"/>
              </a:rPr>
              <a:t>, and </a:t>
            </a:r>
            <a:r>
              <a:rPr lang="en-US" sz="2800" b="1" dirty="0">
                <a:solidFill>
                  <a:srgbClr val="16A980"/>
                </a:solidFill>
                <a:latin typeface="Aptos Display" panose="020B0004020202020204" pitchFamily="34" charset="0"/>
              </a:rPr>
              <a:t>strategic planning</a:t>
            </a:r>
            <a:r>
              <a:rPr lang="en-US" sz="2800" b="1" dirty="0">
                <a:solidFill>
                  <a:srgbClr val="2C69A5"/>
                </a:solidFill>
                <a:latin typeface="Aptos Display" panose="020B0004020202020204" pitchFamily="34" charset="0"/>
              </a:rPr>
              <a:t>. By understanding the relationships and classifications of products, businesses can make informed decisions regarding stock levels, marketing strategies, and product development.</a:t>
            </a:r>
          </a:p>
        </p:txBody>
      </p:sp>
      <p:pic>
        <p:nvPicPr>
          <p:cNvPr id="2" name="Picture 1">
            <a:extLst>
              <a:ext uri="{FF2B5EF4-FFF2-40B4-BE49-F238E27FC236}">
                <a16:creationId xmlns:a16="http://schemas.microsoft.com/office/drawing/2014/main" id="{7CF393F3-35D2-F992-A6C8-FCFB3F89E591}"/>
              </a:ext>
            </a:extLst>
          </p:cNvPr>
          <p:cNvPicPr>
            <a:picLocks noChangeAspect="1"/>
          </p:cNvPicPr>
          <p:nvPr/>
        </p:nvPicPr>
        <p:blipFill>
          <a:blip r:embed="rId4"/>
          <a:srcRect t="3044"/>
          <a:stretch/>
        </p:blipFill>
        <p:spPr>
          <a:xfrm>
            <a:off x="8077200" y="1044710"/>
            <a:ext cx="10210800" cy="9127986"/>
          </a:xfrm>
          <a:prstGeom prst="rect">
            <a:avLst/>
          </a:prstGeom>
        </p:spPr>
      </p:pic>
    </p:spTree>
    <p:extLst>
      <p:ext uri="{BB962C8B-B14F-4D97-AF65-F5344CB8AC3E}">
        <p14:creationId xmlns:p14="http://schemas.microsoft.com/office/powerpoint/2010/main" val="1012876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5" Type="http://schemas.microsoft.com/office/2011/relationships/webextension" Target="webextension5.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525" row="15">
    <wetp:webextensionref xmlns:r="http://schemas.openxmlformats.org/officeDocument/2006/relationships" r:id="rId1"/>
  </wetp:taskpane>
  <wetp:taskpane dockstate="right" visibility="0" width="525" row="9">
    <wetp:webextensionref xmlns:r="http://schemas.openxmlformats.org/officeDocument/2006/relationships" r:id="rId2"/>
  </wetp:taskpane>
  <wetp:taskpane dockstate="right" visibility="0" width="525" row="10">
    <wetp:webextensionref xmlns:r="http://schemas.openxmlformats.org/officeDocument/2006/relationships" r:id="rId3"/>
  </wetp:taskpane>
  <wetp:taskpane dockstate="right" visibility="0" width="525" row="13">
    <wetp:webextensionref xmlns:r="http://schemas.openxmlformats.org/officeDocument/2006/relationships" r:id="rId4"/>
  </wetp:taskpane>
  <wetp:taskpane dockstate="right" visibility="0" width="525" row="14">
    <wetp:webextensionref xmlns:r="http://schemas.openxmlformats.org/officeDocument/2006/relationships" r:id="rId5"/>
  </wetp:taskpane>
</wetp:taskpanes>
</file>

<file path=ppt/webextensions/webextension1.xml><?xml version="1.0" encoding="utf-8"?>
<we:webextension xmlns:we="http://schemas.microsoft.com/office/webextensions/webextension/2010/11" id="{125DD5C5-6BF7-4BD2-A02F-A40D078ADC6E}">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1FBB154-305D-466C-B585-368436254554}">
  <we:reference id="wa104380518" version="3.7.0.0" store="en-US" storeType="OMEX"/>
  <we:alternateReferences>
    <we:reference id="wa104380518" version="3.7.0.0" store="wa104380518"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21E83F26-0B84-4BE0-940D-2AF8DA886399}">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26E9A9AC-0692-4A94-BA80-8F2871A02798}">
  <we:reference id="wa200006046" version="1.0.0.0" store="en-US" storeType="OMEX"/>
  <we:alternateReferences>
    <we:reference id="WA200006046" version="1.0.0.0" store="WA200006046" storeType="OMEX"/>
  </we:alternateReferences>
  <we:properties/>
  <we:bindings/>
  <we:snapshot xmlns:r="http://schemas.openxmlformats.org/officeDocument/2006/relationships"/>
</we:webextension>
</file>

<file path=ppt/webextensions/webextension5.xml><?xml version="1.0" encoding="utf-8"?>
<we:webextension xmlns:we="http://schemas.microsoft.com/office/webextensions/webextension/2010/11" id="{2A75845F-F07D-472C-8239-AC5647A6B2C8}">
  <we:reference id="wa200003052" version="5.0.0.0" store="en-US" storeType="OMEX"/>
  <we:alternateReferences>
    <we:reference id="WA200003052" version="5.0.0.0" store="WA20000305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1199</TotalTime>
  <Words>2180</Words>
  <Application>Microsoft Office PowerPoint</Application>
  <PresentationFormat>Custom</PresentationFormat>
  <Paragraphs>117</Paragraphs>
  <Slides>33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Loubag</vt:lpstr>
      <vt:lpstr>Arial Black</vt:lpstr>
      <vt:lpstr>HK Grotesk</vt:lpstr>
      <vt:lpstr>Arial</vt:lpstr>
      <vt:lpstr>Aptos Display</vt:lpstr>
      <vt:lpstr>Lucida Calligraphy</vt:lpstr>
      <vt:lpstr>Calibri</vt:lpstr>
      <vt:lpstr>Eras Bold ITC</vt:lpstr>
      <vt:lpstr>Office Theme</vt:lpstr>
      <vt:lpstr>DEPI_1_BNS1_DAT1_G1d</vt:lpstr>
      <vt:lpstr>PowerPoint Presentation</vt:lpstr>
      <vt:lpstr>PowerPoint Presentation</vt:lpstr>
      <vt:lpstr>PowerPoint Presentation</vt:lpstr>
      <vt:lpstr>PowerPoint Presentation</vt:lpstr>
      <vt:lpstr>This query is designed to extract and analyze data from the production workflow, specifically focusing on work orders within a defined time frame. It pulls key details such as Product Name, Location, Order Quantity, and Resource Hours to gain insights into the production timeline. By comparing scheduled start and end dates with actual start and end dates, the query highlights delays in production processes, represented by Latency Days and Latency Hours. </vt:lpstr>
      <vt:lpstr>This query is aimed at assessing the efficiency of the production process by analyzing the differences between scheduled and actual timelines for work orders. It retrieves details about products, locations, and work orders, and focuses on the actual resource hours used during production. By calculating the latency in both the start and end dates, the query identifies delays in the process.</vt:lpstr>
      <vt:lpstr>This query is used to extract detailed information about products in the AdventureWorks database, including their categories, subcategories, and pricing details. The focus is on gaining an understanding of the product catalog, which can be useful for various types of analysis, such as inventory management, sales trends, and product performance.</vt:lpstr>
      <vt:lpstr>This SQL query retrieves comprehensive information regarding products from the database. The main objective is to extract details about each product, including its category and subcategory, which can aid in product analysis and inventory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Brown Simple Modern Group Project Presentation</dc:title>
  <dc:creator>MOHAMED AHMED</dc:creator>
  <cp:lastModifiedBy>Mohamed Ahmed</cp:lastModifiedBy>
  <cp:revision>25</cp:revision>
  <dcterms:created xsi:type="dcterms:W3CDTF">2006-08-16T00:00:00Z</dcterms:created>
  <dcterms:modified xsi:type="dcterms:W3CDTF">2024-10-26T00:37:47Z</dcterms:modified>
  <dc:identifier>DAGT1lpJoMo</dc:identifier>
</cp:coreProperties>
</file>